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89" r:id="rId3"/>
    <p:sldId id="257" r:id="rId4"/>
    <p:sldId id="282" r:id="rId5"/>
    <p:sldId id="300" r:id="rId6"/>
    <p:sldId id="301" r:id="rId7"/>
    <p:sldId id="288" r:id="rId8"/>
    <p:sldId id="285" r:id="rId9"/>
    <p:sldId id="258" r:id="rId10"/>
    <p:sldId id="260" r:id="rId11"/>
    <p:sldId id="302" r:id="rId12"/>
    <p:sldId id="259" r:id="rId13"/>
    <p:sldId id="283" r:id="rId14"/>
    <p:sldId id="284" r:id="rId15"/>
    <p:sldId id="287" r:id="rId16"/>
    <p:sldId id="304" r:id="rId17"/>
    <p:sldId id="286" r:id="rId18"/>
    <p:sldId id="306" r:id="rId19"/>
    <p:sldId id="307" r:id="rId20"/>
    <p:sldId id="308" r:id="rId21"/>
    <p:sldId id="309" r:id="rId22"/>
    <p:sldId id="310" r:id="rId23"/>
    <p:sldId id="261" r:id="rId24"/>
    <p:sldId id="262" r:id="rId25"/>
    <p:sldId id="263" r:id="rId26"/>
    <p:sldId id="311" r:id="rId27"/>
    <p:sldId id="299" r:id="rId28"/>
    <p:sldId id="312" r:id="rId29"/>
    <p:sldId id="313" r:id="rId30"/>
    <p:sldId id="314" r:id="rId31"/>
    <p:sldId id="305" r:id="rId32"/>
    <p:sldId id="277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8" r:id="rId44"/>
    <p:sldId id="279" r:id="rId45"/>
    <p:sldId id="264" r:id="rId4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6"/>
    <p:restoredTop sz="70349"/>
  </p:normalViewPr>
  <p:slideViewPr>
    <p:cSldViewPr snapToGrid="0" snapToObjects="1">
      <p:cViewPr varScale="1">
        <p:scale>
          <a:sx n="100" d="100"/>
          <a:sy n="100" d="100"/>
        </p:scale>
        <p:origin x="91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33AC9-3A11-4C4B-A297-AED1F04B1930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9B392-68FE-5A4C-B5B8-5C8B7F754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9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it’s unclear if these problems arose specifically because of the use of C or C-like languages, in this module (even, today, in fact) we are going to learn how knowledge of the C language would easily have alerted you to these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4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air breathing is common in bony fishes. We find it in both lobe-fins and ray-fins, suggesting it is a primitive feature for all bony vertebrates. In some species, it has re-evolved,</a:t>
            </a:r>
            <a:r>
              <a:rPr lang="en-US" baseline="0" dirty="0"/>
              <a:t> in different 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A10A3-4411-9E41-A8B6-8C38B968BE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1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</a:t>
            </a:r>
            <a:r>
              <a:rPr lang="en-US" baseline="0" dirty="0"/>
              <a:t> sequence of </a:t>
            </a:r>
            <a:r>
              <a:rPr lang="en-US" baseline="0" dirty="0" err="1"/>
              <a:t>synapomorphies</a:t>
            </a:r>
            <a:r>
              <a:rPr lang="en-US" baseline="0" dirty="0"/>
              <a:t> is the sequence of the evolution of a character.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C9F3D-7FA3-BE41-A34C-B7E412BCCB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the data to the corresponding tips. Proceed downward from the tips</a:t>
            </a:r>
            <a:r>
              <a:rPr lang="en-US" baseline="0" dirty="0"/>
              <a:t> towards the root.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82BE5-C130-A741-A872-09A725D415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03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</a:t>
            </a:r>
            <a:r>
              <a:rPr lang="en-US" baseline="0" dirty="0"/>
              <a:t> recursive algorithm is a process that proceeds in turns of itself.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DBF2-401A-3F4C-AF9B-515C19FCE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4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the data to the corresponding tips. Proceed downward from the tips</a:t>
            </a:r>
            <a:r>
              <a:rPr lang="en-US" baseline="0" dirty="0"/>
              <a:t> towards the root.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82BE5-C130-A741-A872-09A725D415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03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</a:t>
            </a:r>
            <a:r>
              <a:rPr lang="en-US" baseline="0" dirty="0"/>
              <a:t> recursive algorithm is a process that proceeds in turns of itself.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DBF2-401A-3F4C-AF9B-515C19FCE48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considered one of the earliest high-level programming</a:t>
            </a:r>
            <a:r>
              <a:rPr lang="en-US" baseline="0" dirty="0"/>
              <a:t>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13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Node, this algorithm is </a:t>
            </a:r>
            <a:r>
              <a:rPr lang="en-US" b="1" i="1" dirty="0"/>
              <a:t>recursive</a:t>
            </a:r>
            <a:r>
              <a:rPr lang="en-US" b="0" i="1" dirty="0"/>
              <a:t>.</a:t>
            </a:r>
            <a:r>
              <a:rPr lang="en-US" b="0" i="0" dirty="0"/>
              <a:t> It calls itself.</a:t>
            </a:r>
            <a:endParaRPr lang="en-US" i="0" dirty="0"/>
          </a:p>
          <a:p>
            <a:r>
              <a:rPr lang="en-US" dirty="0"/>
              <a:t>Generally, we would</a:t>
            </a:r>
            <a:r>
              <a:rPr lang="en-US" baseline="0" dirty="0"/>
              <a:t> initiate this process at the root (if we wanted to visit the whole tree). Or any arbitrary internal node, if we need a subset of the tree.</a:t>
            </a:r>
          </a:p>
          <a:p>
            <a:r>
              <a:rPr lang="en-US" baseline="0" dirty="0"/>
              <a:t>If you experiment with this, you will see that this process visits every single node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FED3-4D48-734B-8A45-365CA3CABE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76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Trees as ‘pointers</a:t>
            </a:r>
            <a:r>
              <a:rPr lang="en-US" baseline="0" dirty="0"/>
              <a:t> and records’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F3C7E-7D78-8542-8E36-7ACAD9435A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assembly, you are literally instructing the CPU in what to do in a step-by-step manner. You’re actually writing out the physical processes on the CPU registers that should take place.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8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32 keywords that constitute the core of the C language. That’s not a lot!</a:t>
            </a:r>
          </a:p>
          <a:p>
            <a:endParaRPr lang="en-US" dirty="0"/>
          </a:p>
          <a:p>
            <a:r>
              <a:rPr lang="en-US" dirty="0"/>
              <a:t>Of course, there are many symbols and operators; and a whole standard library adds many functions and macros, but even those libraries aren’t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write valid C code that will compile in C++ and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1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4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9B392-68FE-5A4C-B5B8-5C8B7F7548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3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South</a:t>
            </a:r>
            <a:r>
              <a:rPr lang="en-US" baseline="0" dirty="0"/>
              <a:t> American and African genera have little whip-like pectoral fins.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A10A3-4411-9E41-A8B6-8C38B968BE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7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E3D98-AD32-0449-A332-EE782D6C38A0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AC294-0C3A-8049-A0E5-D999B497E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3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F08E4-5040-0140-81EF-1A8EE736866D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DE80F-BBED-FE4B-83FF-6CB248230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8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D1B85-A648-8748-88FB-FB968362A3EC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F2E48-9BA8-BD4A-9E26-0842B8846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EA4C4-BD33-CF40-8A8E-C9230987F020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8F6F7-B8F0-884B-9181-38D666DB4A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4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4B269-80E0-3949-9034-A3EF02D3B9B7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1BD48-AB2F-9743-88F6-1A4D346A6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8CB6D-3429-DC43-9FE1-F2A7E696C8CD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C4461-721C-224F-8950-1B32CA4AB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9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5C3D4-16DA-854A-9C02-D8A851CC3FE9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73D09-D75E-0543-B4F9-FC3514B3F9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3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89B5F-EC7A-A342-A448-01A0A84B14E8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16474-3E93-BE4F-B82A-688F665E2C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22CD2-9A41-5C4F-AEF6-9D807F1ABB99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8C428-2634-9043-8637-D8D187FA5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0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F52F1-A8B9-D549-98E4-21A5693E83C5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2E485-7802-A44F-AC92-DAD5569B7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2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6D37C-9574-E642-8ED0-AABA0087A43B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A2172-B54C-7949-B747-1078C36134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5AF21E0-6873-3B42-BA1B-D94498BA5B36}" type="datetimeFigureOut">
              <a:rPr lang="en-US"/>
              <a:pPr>
                <a:defRPr/>
              </a:pPr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149D6C-6322-0E49-A117-BEB417743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"/>
          <a:ea typeface="ＭＳ Ｐゴシック" charset="0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jpeg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2.wdp"/><Relationship Id="rId5" Type="http://schemas.microsoft.com/office/2007/relationships/hdphoto" Target="../media/hdphoto4.wdp"/><Relationship Id="rId10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microsoft.com/office/2007/relationships/hdphoto" Target="../media/hdphoto8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c-programming/list-all-keywords-c-language#do_while" TargetMode="External"/><Relationship Id="rId13" Type="http://schemas.openxmlformats.org/officeDocument/2006/relationships/hyperlink" Target="https://www.programiz.com/c-programming/list-all-keywords-c-language#for" TargetMode="External"/><Relationship Id="rId18" Type="http://schemas.openxmlformats.org/officeDocument/2006/relationships/hyperlink" Target="https://www.programiz.com/c-programming/list-all-keywords-c-language#return" TargetMode="External"/><Relationship Id="rId3" Type="http://schemas.openxmlformats.org/officeDocument/2006/relationships/hyperlink" Target="https://www.programiz.com/c-programming/list-all-keywords-c-language#auto" TargetMode="External"/><Relationship Id="rId21" Type="http://schemas.openxmlformats.org/officeDocument/2006/relationships/hyperlink" Target="https://www.programiz.com/c-programming/list-all-keywords-c-language#struct" TargetMode="External"/><Relationship Id="rId7" Type="http://schemas.openxmlformats.org/officeDocument/2006/relationships/hyperlink" Target="https://www.programiz.com/c-programming/list-all-keywords-c-language#const" TargetMode="External"/><Relationship Id="rId12" Type="http://schemas.openxmlformats.org/officeDocument/2006/relationships/hyperlink" Target="https://www.programiz.com/c-programming/list-all-keywords-c-language#extern" TargetMode="External"/><Relationship Id="rId17" Type="http://schemas.openxmlformats.org/officeDocument/2006/relationships/hyperlink" Target="https://www.programiz.com/c-programming/list-all-keywords-c-language#register" TargetMode="External"/><Relationship Id="rId25" Type="http://schemas.openxmlformats.org/officeDocument/2006/relationships/hyperlink" Target="https://www.programiz.com/c-programming/list-all-keywords-c-language#volatile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www.programiz.com/c-programming/list-all-keywords-c-language#short_long_signed_unsigned" TargetMode="External"/><Relationship Id="rId20" Type="http://schemas.openxmlformats.org/officeDocument/2006/relationships/hyperlink" Target="https://www.programiz.com/c-programming/list-all-keywords-c-language#static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rogramiz.com/c-programming/list-all-keywords-c-language#char" TargetMode="External"/><Relationship Id="rId11" Type="http://schemas.openxmlformats.org/officeDocument/2006/relationships/hyperlink" Target="https://www.programiz.com/c-programming/list-all-keywords-c-language#enum" TargetMode="External"/><Relationship Id="rId24" Type="http://schemas.openxmlformats.org/officeDocument/2006/relationships/hyperlink" Target="https://www.programiz.com/c-programming/list-all-keywords-c-language#void" TargetMode="External"/><Relationship Id="rId5" Type="http://schemas.openxmlformats.org/officeDocument/2006/relationships/hyperlink" Target="https://www.programiz.com/c-programming/list-all-keywords-c-language#switch_case_default" TargetMode="External"/><Relationship Id="rId15" Type="http://schemas.openxmlformats.org/officeDocument/2006/relationships/hyperlink" Target="https://www.programiz.com/c-programming/list-all-keywords-c-language#int" TargetMode="External"/><Relationship Id="rId23" Type="http://schemas.openxmlformats.org/officeDocument/2006/relationships/hyperlink" Target="https://www.programiz.com/c-programming/list-all-keywords-c-language#union" TargetMode="External"/><Relationship Id="rId10" Type="http://schemas.openxmlformats.org/officeDocument/2006/relationships/hyperlink" Target="https://www.programiz.com/c-programming/list-all-keywords-c-language#if_else" TargetMode="External"/><Relationship Id="rId19" Type="http://schemas.openxmlformats.org/officeDocument/2006/relationships/hyperlink" Target="https://www.programiz.com/c-programming/list-all-keywords-c-language#sizeof" TargetMode="External"/><Relationship Id="rId4" Type="http://schemas.openxmlformats.org/officeDocument/2006/relationships/hyperlink" Target="https://www.programiz.com/c-programming/list-all-keywords-c-language#break_continue" TargetMode="External"/><Relationship Id="rId9" Type="http://schemas.openxmlformats.org/officeDocument/2006/relationships/hyperlink" Target="https://www.programiz.com/c-programming/list-all-keywords-c-language#double_float" TargetMode="External"/><Relationship Id="rId14" Type="http://schemas.openxmlformats.org/officeDocument/2006/relationships/hyperlink" Target="https://www.programiz.com/c-programming/list-all-keywords-c-language#goto" TargetMode="External"/><Relationship Id="rId22" Type="http://schemas.openxmlformats.org/officeDocument/2006/relationships/hyperlink" Target="https://www.programiz.com/c-programming/list-all-keywords-c-language#typede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</a:rPr>
              <a:t>Introduction to Biological Data Structures and C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Martin D </a:t>
            </a:r>
            <a:r>
              <a:rPr lang="en-US" dirty="0" err="1">
                <a:ea typeface="+mn-ea"/>
              </a:rPr>
              <a:t>Brazeau</a:t>
            </a:r>
            <a:endParaRPr lang="en-US" dirty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err="1">
                <a:ea typeface="+mn-ea"/>
              </a:rPr>
              <a:t>m.brazeau@imperial.ac.uk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use C?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Technical:</a:t>
            </a:r>
          </a:p>
          <a:p>
            <a:r>
              <a:rPr lang="en-US" dirty="0"/>
              <a:t>Speeds up calculations</a:t>
            </a:r>
          </a:p>
          <a:p>
            <a:r>
              <a:rPr lang="en-US" dirty="0"/>
              <a:t>Create standalone </a:t>
            </a:r>
            <a:r>
              <a:rPr lang="en-US" dirty="0" err="1"/>
              <a:t>executables</a:t>
            </a:r>
            <a:endParaRPr lang="en-US" dirty="0"/>
          </a:p>
          <a:p>
            <a:r>
              <a:rPr lang="en-US" dirty="0"/>
              <a:t>Access to bit-level</a:t>
            </a:r>
          </a:p>
          <a:p>
            <a:r>
              <a:rPr lang="en-US" dirty="0"/>
              <a:t>Popular language, lots of support</a:t>
            </a:r>
          </a:p>
          <a:p>
            <a:r>
              <a:rPr lang="en-US" dirty="0"/>
              <a:t>Improve understanding of machine level and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Reading/using abundant C code in comp. biol.</a:t>
            </a:r>
          </a:p>
        </p:txBody>
      </p:sp>
    </p:spTree>
    <p:extLst>
      <p:ext uri="{BB962C8B-B14F-4D97-AF65-F5344CB8AC3E}">
        <p14:creationId xmlns:p14="http://schemas.microsoft.com/office/powerpoint/2010/main" val="110417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C458-5F77-4347-99A9-0C5AE5B1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2CFD-7789-C049-97E8-66693843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31931"/>
            <a:ext cx="3488499" cy="159393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Many types of data structures: from simple vectors of data up to complex network topologies and more.</a:t>
            </a:r>
          </a:p>
        </p:txBody>
      </p:sp>
      <p:pic>
        <p:nvPicPr>
          <p:cNvPr id="5" name="Picture 4" descr="Chart, diagram, radar chart&#10;&#10;Description automatically generated">
            <a:extLst>
              <a:ext uri="{FF2B5EF4-FFF2-40B4-BE49-F238E27FC236}">
                <a16:creationId xmlns:a16="http://schemas.microsoft.com/office/drawing/2014/main" id="{F7EEDE79-47C9-1B4E-95F7-D09B69F1C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"/>
          <a:stretch/>
        </p:blipFill>
        <p:spPr>
          <a:xfrm>
            <a:off x="3846697" y="1506254"/>
            <a:ext cx="5159518" cy="4243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34EDC-A4D0-754F-8AC9-DB5A7C271483}"/>
              </a:ext>
            </a:extLst>
          </p:cNvPr>
          <p:cNvSpPr txBox="1"/>
          <p:nvPr/>
        </p:nvSpPr>
        <p:spPr>
          <a:xfrm>
            <a:off x="5511453" y="6175332"/>
            <a:ext cx="31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Olivier et al. 2019. </a:t>
            </a:r>
            <a:r>
              <a:rPr lang="en-US" i="1" dirty="0" err="1"/>
              <a:t>Ecography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0347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the connection between C and biological data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26" y="2220238"/>
            <a:ext cx="8229600" cy="3441527"/>
          </a:xfrm>
        </p:spPr>
        <p:txBody>
          <a:bodyPr/>
          <a:lstStyle/>
          <a:p>
            <a:r>
              <a:rPr lang="en-US" dirty="0"/>
              <a:t>None inherently</a:t>
            </a:r>
          </a:p>
          <a:p>
            <a:r>
              <a:rPr lang="en-US" dirty="0"/>
              <a:t>Data structures often imply computational intensity</a:t>
            </a:r>
          </a:p>
          <a:p>
            <a:r>
              <a:rPr lang="en-US" dirty="0"/>
              <a:t>Likely to need C more with large data structures and computationally hard problems than anywhere else</a:t>
            </a:r>
          </a:p>
        </p:txBody>
      </p:sp>
    </p:spTree>
    <p:extLst>
      <p:ext uri="{BB962C8B-B14F-4D97-AF65-F5344CB8AC3E}">
        <p14:creationId xmlns:p14="http://schemas.microsoft.com/office/powerpoint/2010/main" val="77833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trees: ‘roadmaps’ of evolution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0" y="4454305"/>
            <a:ext cx="4114800" cy="1720158"/>
          </a:xfrm>
        </p:spPr>
        <p:txBody>
          <a:bodyPr/>
          <a:lstStyle/>
          <a:p>
            <a:r>
              <a:rPr lang="en-US" sz="1800" dirty="0"/>
              <a:t>Bird phylogeny derived from whole genome data</a:t>
            </a:r>
          </a:p>
          <a:p>
            <a:r>
              <a:rPr lang="en-US" sz="1800" dirty="0"/>
              <a:t>48 species representing major avian clades</a:t>
            </a:r>
          </a:p>
          <a:p>
            <a:r>
              <a:rPr lang="en-US" sz="1800" dirty="0"/>
              <a:t>Analyzed with maximum likelihood using </a:t>
            </a:r>
            <a:r>
              <a:rPr lang="en-US" sz="1800" dirty="0" err="1"/>
              <a:t>RAxML</a:t>
            </a:r>
            <a:r>
              <a:rPr lang="en-US" sz="1800" dirty="0"/>
              <a:t> </a:t>
            </a:r>
            <a:r>
              <a:rPr lang="en-US" sz="1200" dirty="0"/>
              <a:t>(entirely written in C!)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7" y="1696673"/>
            <a:ext cx="3702867" cy="4821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5077" y="6550223"/>
            <a:ext cx="24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Jarvis et al. 2014. </a:t>
            </a:r>
            <a:r>
              <a:rPr lang="en-US" sz="1400" i="1" dirty="0"/>
              <a:t>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830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 software written </a:t>
            </a:r>
            <a:r>
              <a:rPr lang="en-US"/>
              <a:t>in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Nearly all of them!</a:t>
            </a:r>
          </a:p>
          <a:p>
            <a:pPr lvl="1"/>
            <a:r>
              <a:rPr lang="en-US" sz="2000" dirty="0"/>
              <a:t>PAUP* (with some FORTRAN. </a:t>
            </a:r>
            <a:r>
              <a:rPr lang="en-US" sz="1200" dirty="0"/>
              <a:t>Yes, FORTRAN(!!!!)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Phylip</a:t>
            </a:r>
            <a:endParaRPr lang="en-US" sz="2000" dirty="0"/>
          </a:p>
          <a:p>
            <a:pPr lvl="1"/>
            <a:r>
              <a:rPr lang="en-US" sz="2000" dirty="0"/>
              <a:t>TNT</a:t>
            </a:r>
          </a:p>
          <a:p>
            <a:pPr lvl="1"/>
            <a:r>
              <a:rPr lang="en-US" sz="2000" dirty="0" err="1"/>
              <a:t>RAxML</a:t>
            </a:r>
            <a:endParaRPr lang="en-US" sz="2000" dirty="0"/>
          </a:p>
          <a:p>
            <a:pPr lvl="1"/>
            <a:r>
              <a:rPr lang="en-US" sz="2000" dirty="0" err="1"/>
              <a:t>MrBayes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C++:</a:t>
            </a:r>
          </a:p>
          <a:p>
            <a:pPr lvl="1"/>
            <a:r>
              <a:rPr lang="en-US" sz="1600" dirty="0" err="1"/>
              <a:t>RevBayes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Java:</a:t>
            </a:r>
          </a:p>
          <a:p>
            <a:pPr lvl="1"/>
            <a:r>
              <a:rPr lang="en-US" sz="1600" dirty="0"/>
              <a:t>BEAST</a:t>
            </a:r>
          </a:p>
          <a:p>
            <a:pPr lvl="1"/>
            <a:r>
              <a:rPr lang="en-US" sz="1600" dirty="0"/>
              <a:t>Mesquite (sort of)</a:t>
            </a:r>
          </a:p>
        </p:txBody>
      </p:sp>
    </p:spTree>
    <p:extLst>
      <p:ext uri="{BB962C8B-B14F-4D97-AF65-F5344CB8AC3E}">
        <p14:creationId xmlns:p14="http://schemas.microsoft.com/office/powerpoint/2010/main" val="97963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65D1-B639-E241-89FF-2A086CA0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can do with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3846-5F3A-9D43-B4D6-3891B0B5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9965"/>
          </a:xfrm>
        </p:spPr>
        <p:txBody>
          <a:bodyPr/>
          <a:lstStyle/>
          <a:p>
            <a:r>
              <a:rPr lang="en-US" dirty="0"/>
              <a:t>Pretty much anything (your own OS kernel!)</a:t>
            </a:r>
          </a:p>
          <a:p>
            <a:r>
              <a:rPr lang="en-US" dirty="0"/>
              <a:t>Computationally ’hard’ problems (i.e. big optimization problems).</a:t>
            </a:r>
          </a:p>
          <a:p>
            <a:r>
              <a:rPr lang="en-US" dirty="0"/>
              <a:t>Large numbers of floating-point calculations.</a:t>
            </a:r>
          </a:p>
          <a:p>
            <a:r>
              <a:rPr lang="en-US" dirty="0"/>
              <a:t>Rapid Boolean set analyses.</a:t>
            </a:r>
          </a:p>
          <a:p>
            <a:r>
              <a:rPr lang="en-US" dirty="0"/>
              <a:t>Network analyses.</a:t>
            </a:r>
          </a:p>
          <a:p>
            <a:r>
              <a:rPr lang="en-US" dirty="0"/>
              <a:t>Computationally demanding tasks with lots of loops, conditions etc.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9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4D84-A847-4341-9872-18F57692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6" y="62476"/>
            <a:ext cx="8073024" cy="1334561"/>
          </a:xfrm>
        </p:spPr>
        <p:txBody>
          <a:bodyPr/>
          <a:lstStyle/>
          <a:p>
            <a:r>
              <a:rPr lang="en-US" dirty="0"/>
              <a:t>The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C3CD-9D48-5942-83F8-5C2BF494F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795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compiler is really three programs: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D5C41-AF59-B240-8BF0-9153C1E41093}"/>
              </a:ext>
            </a:extLst>
          </p:cNvPr>
          <p:cNvSpPr txBox="1"/>
          <p:nvPr/>
        </p:nvSpPr>
        <p:spPr>
          <a:xfrm>
            <a:off x="457200" y="4208932"/>
            <a:ext cx="226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 in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Textual substitutions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C6070-B8C0-6340-BEB3-6FCF37721159}"/>
              </a:ext>
            </a:extLst>
          </p:cNvPr>
          <p:cNvSpPr txBox="1"/>
          <p:nvPr/>
        </p:nvSpPr>
        <p:spPr>
          <a:xfrm>
            <a:off x="3394554" y="4208932"/>
            <a:ext cx="2580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source code into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</a:t>
            </a:r>
            <a:r>
              <a:rPr lang="en-US" dirty="0" err="1"/>
              <a:t>optimzations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to binary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4ED71-597C-BB4F-9B4C-F4A7853A928F}"/>
              </a:ext>
            </a:extLst>
          </p:cNvPr>
          <p:cNvSpPr txBox="1"/>
          <p:nvPr/>
        </p:nvSpPr>
        <p:spPr>
          <a:xfrm>
            <a:off x="6475956" y="4208932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compilation units (i.e.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Executable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80E3C-4AE5-5542-8538-B065DBB55A72}"/>
              </a:ext>
            </a:extLst>
          </p:cNvPr>
          <p:cNvSpPr txBox="1"/>
          <p:nvPr/>
        </p:nvSpPr>
        <p:spPr>
          <a:xfrm>
            <a:off x="801666" y="2680663"/>
            <a:ext cx="1515649" cy="1127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9E36D-E185-7240-AE0D-8FCCEDF59BDE}"/>
              </a:ext>
            </a:extLst>
          </p:cNvPr>
          <p:cNvSpPr txBox="1"/>
          <p:nvPr/>
        </p:nvSpPr>
        <p:spPr>
          <a:xfrm>
            <a:off x="3814174" y="2680663"/>
            <a:ext cx="1515649" cy="1127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64720-C88D-1B4F-A171-B9B95E2AE7AE}"/>
              </a:ext>
            </a:extLst>
          </p:cNvPr>
          <p:cNvSpPr txBox="1"/>
          <p:nvPr/>
        </p:nvSpPr>
        <p:spPr>
          <a:xfrm>
            <a:off x="6826682" y="2680663"/>
            <a:ext cx="1515649" cy="1127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89B7EE-2421-1A44-A3C7-B46ED70E4029}"/>
              </a:ext>
            </a:extLst>
          </p:cNvPr>
          <p:cNvCxnSpPr/>
          <p:nvPr/>
        </p:nvCxnSpPr>
        <p:spPr>
          <a:xfrm>
            <a:off x="2555310" y="3244334"/>
            <a:ext cx="964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081F9-BCA8-3340-9B13-0CB9A6C2F69C}"/>
              </a:ext>
            </a:extLst>
          </p:cNvPr>
          <p:cNvCxnSpPr/>
          <p:nvPr/>
        </p:nvCxnSpPr>
        <p:spPr>
          <a:xfrm>
            <a:off x="5638801" y="3233989"/>
            <a:ext cx="964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CEA08D-06CC-4B4D-9E2C-6E2B17406929}"/>
              </a:ext>
            </a:extLst>
          </p:cNvPr>
          <p:cNvSpPr txBox="1"/>
          <p:nvPr/>
        </p:nvSpPr>
        <p:spPr>
          <a:xfrm>
            <a:off x="815238" y="2828836"/>
            <a:ext cx="16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#include …</a:t>
            </a:r>
          </a:p>
          <a:p>
            <a:r>
              <a:rPr lang="en-US" sz="2400" dirty="0"/>
              <a:t>{ … }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02969-3482-AC45-84E3-29D27832A936}"/>
              </a:ext>
            </a:extLst>
          </p:cNvPr>
          <p:cNvSpPr txBox="1"/>
          <p:nvPr/>
        </p:nvSpPr>
        <p:spPr>
          <a:xfrm>
            <a:off x="3855928" y="2692722"/>
            <a:ext cx="137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{ x = y… 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51855D-5EBB-B34B-873E-8516BE5387C1}"/>
              </a:ext>
            </a:extLst>
          </p:cNvPr>
          <p:cNvSpPr txBox="1"/>
          <p:nvPr/>
        </p:nvSpPr>
        <p:spPr>
          <a:xfrm>
            <a:off x="3932124" y="3250754"/>
            <a:ext cx="147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" pitchFamily="2" charset="0"/>
              </a:rPr>
              <a:t>10011010 00010100</a:t>
            </a:r>
          </a:p>
          <a:p>
            <a:r>
              <a:rPr lang="en-US" sz="900" dirty="0">
                <a:latin typeface="Courier" pitchFamily="2" charset="0"/>
              </a:rPr>
              <a:t>10010010 11110100</a:t>
            </a:r>
          </a:p>
          <a:p>
            <a:r>
              <a:rPr lang="en-US" sz="900" dirty="0">
                <a:latin typeface="Courier" pitchFamily="2" charset="0"/>
              </a:rPr>
              <a:t>00101011 000010… </a:t>
            </a:r>
          </a:p>
        </p:txBody>
      </p:sp>
      <p:pic>
        <p:nvPicPr>
          <p:cNvPr id="3076" name="Picture 4" descr="EXE file format symbol - Free interface icons">
            <a:extLst>
              <a:ext uri="{FF2B5EF4-FFF2-40B4-BE49-F238E27FC236}">
                <a16:creationId xmlns:a16="http://schemas.microsoft.com/office/drawing/2014/main" id="{CD860389-939D-7149-B5AF-C41DC96E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98" y="2750356"/>
            <a:ext cx="967266" cy="9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42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84-C64A-294D-A270-043B8DE5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 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04A00-9D90-5442-A2A7-8C22D93C6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6579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Integral</a:t>
            </a:r>
          </a:p>
          <a:p>
            <a:r>
              <a:rPr lang="en-US" dirty="0">
                <a:latin typeface="Courier" pitchFamily="2" charset="0"/>
              </a:rPr>
              <a:t>int</a:t>
            </a:r>
          </a:p>
          <a:p>
            <a:r>
              <a:rPr lang="en-US" dirty="0">
                <a:latin typeface="Courier" pitchFamily="2" charset="0"/>
              </a:rPr>
              <a:t>char</a:t>
            </a:r>
          </a:p>
          <a:p>
            <a:r>
              <a:rPr lang="en-US" dirty="0">
                <a:latin typeface="Courier" pitchFamily="2" charset="0"/>
              </a:rPr>
              <a:t>_Bool</a:t>
            </a:r>
          </a:p>
          <a:p>
            <a:r>
              <a:rPr lang="en-US" dirty="0">
                <a:latin typeface="Courier" pitchFamily="2" charset="0"/>
              </a:rPr>
              <a:t>*</a:t>
            </a:r>
            <a:r>
              <a:rPr lang="en-US" dirty="0"/>
              <a:t> (pointer to) </a:t>
            </a:r>
            <a:r>
              <a:rPr lang="en-US" i="1" dirty="0">
                <a:latin typeface="Courier" pitchFamily="2" charset="0"/>
              </a:rPr>
              <a:t>&lt;type&gt;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704D7-D622-C947-9C21-45AD267BC3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</a:t>
            </a:r>
          </a:p>
          <a:p>
            <a:r>
              <a:rPr lang="en-US" dirty="0">
                <a:latin typeface="Courier" pitchFamily="2" charset="0"/>
              </a:rPr>
              <a:t>float</a:t>
            </a:r>
          </a:p>
          <a:p>
            <a:r>
              <a:rPr lang="en-US" dirty="0">
                <a:latin typeface="Courier" pitchFamily="2" charset="0"/>
              </a:rPr>
              <a:t>double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54A1677-CD01-F84F-83DD-98684042DE95}"/>
              </a:ext>
            </a:extLst>
          </p:cNvPr>
          <p:cNvSpPr txBox="1">
            <a:spLocks/>
          </p:cNvSpPr>
          <p:nvPr/>
        </p:nvSpPr>
        <p:spPr bwMode="auto">
          <a:xfrm>
            <a:off x="3734938" y="5165725"/>
            <a:ext cx="228372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And, finally…</a:t>
            </a:r>
          </a:p>
          <a:p>
            <a:r>
              <a:rPr lang="en-US" dirty="0">
                <a:latin typeface="Courier" pitchFamily="2" charset="0"/>
              </a:rPr>
              <a:t>void</a:t>
            </a:r>
            <a:endParaRPr lang="en-US" i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3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</a:rPr>
              <a:t>1. Ancestral states and </a:t>
            </a:r>
            <a:r>
              <a:rPr lang="en-US" dirty="0" err="1">
                <a:latin typeface="Gill Sans" charset="0"/>
              </a:rPr>
              <a:t>optimising</a:t>
            </a:r>
            <a:r>
              <a:rPr lang="en-US" dirty="0">
                <a:latin typeface="Gill Sans" charset="0"/>
              </a:rPr>
              <a:t> data on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evolved first: the swim bladder or the lung?</a:t>
            </a:r>
          </a:p>
        </p:txBody>
      </p:sp>
      <p:pic>
        <p:nvPicPr>
          <p:cNvPr id="4" name="Picture 3" descr="gas_bladde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66" y="2113171"/>
            <a:ext cx="7148286" cy="372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19715" y="2113172"/>
            <a:ext cx="810380" cy="60660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863-EF17-1946-80BD-5D7B470F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read the news today, oh boy!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2EA902-433C-D748-A1AF-5214D5B2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4425669" cy="4256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41E1C53-540A-C74B-BAC5-AA439AE49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26"/>
          <a:stretch/>
        </p:blipFill>
        <p:spPr>
          <a:xfrm>
            <a:off x="4337516" y="2779002"/>
            <a:ext cx="4615502" cy="3567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348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Lungfishes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07453" y="1818558"/>
            <a:ext cx="4522410" cy="24871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2311" y="1903223"/>
            <a:ext cx="281177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Lepidosiren</a:t>
            </a:r>
            <a:r>
              <a:rPr lang="en-US" sz="2400" dirty="0"/>
              <a:t> </a:t>
            </a:r>
            <a:r>
              <a:rPr lang="en-US" sz="2400" i="1" dirty="0" err="1"/>
              <a:t>paradoxa</a:t>
            </a:r>
            <a:r>
              <a:rPr lang="en-US" sz="2400" dirty="0"/>
              <a:t> – from South America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457200" y="1596572"/>
            <a:ext cx="3859614" cy="2122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Protopterus</a:t>
            </a:r>
            <a:r>
              <a:rPr lang="en-US" sz="2400" dirty="0"/>
              <a:t> – 4 spp.</a:t>
            </a:r>
          </a:p>
          <a:p>
            <a:pPr marL="0" indent="0">
              <a:buNone/>
            </a:pPr>
            <a:r>
              <a:rPr lang="en-US" sz="2400" dirty="0"/>
              <a:t>Africa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62005"/>
            <a:ext cx="4508951" cy="1714090"/>
          </a:xfrm>
          <a:prstGeom prst="rect">
            <a:avLst/>
          </a:prstGeom>
        </p:spPr>
      </p:pic>
      <p:pic>
        <p:nvPicPr>
          <p:cNvPr id="8" name="Picture 7" descr="Australian_Lungfish____ID___diag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89" y="4989557"/>
            <a:ext cx="4650082" cy="1771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7568" y="5156263"/>
            <a:ext cx="365437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Neoceratodus</a:t>
            </a:r>
            <a:r>
              <a:rPr lang="en-US" sz="2400" i="1" dirty="0"/>
              <a:t> </a:t>
            </a:r>
            <a:r>
              <a:rPr lang="en-US" sz="2400" i="1" dirty="0" err="1"/>
              <a:t>forsteri</a:t>
            </a:r>
            <a:endParaRPr lang="en-US" sz="2400" dirty="0"/>
          </a:p>
          <a:p>
            <a:r>
              <a:rPr lang="en-US" sz="2400" dirty="0"/>
              <a:t>Australia</a:t>
            </a:r>
          </a:p>
          <a:p>
            <a:r>
              <a:rPr lang="en-US" sz="2400" dirty="0"/>
              <a:t>Proper </a:t>
            </a:r>
            <a:r>
              <a:rPr lang="en-US" sz="2400" dirty="0" err="1"/>
              <a:t>lobate</a:t>
            </a:r>
            <a:r>
              <a:rPr lang="en-US" sz="2400" dirty="0"/>
              <a:t> fins</a:t>
            </a:r>
          </a:p>
        </p:txBody>
      </p:sp>
    </p:spTree>
    <p:extLst>
      <p:ext uri="{BB962C8B-B14F-4D97-AF65-F5344CB8AC3E}">
        <p14:creationId xmlns:p14="http://schemas.microsoft.com/office/powerpoint/2010/main" val="205730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56037" y="2988507"/>
            <a:ext cx="5615583" cy="2753163"/>
            <a:chOff x="2372669" y="2575111"/>
            <a:chExt cx="4249405" cy="3166559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964638" y="2656558"/>
              <a:ext cx="2657436" cy="308511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145840" y="2575111"/>
              <a:ext cx="773869" cy="88684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964638" y="2575111"/>
              <a:ext cx="1380014" cy="15814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372669" y="2575111"/>
              <a:ext cx="2190838" cy="251067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" b="100000" l="1763" r="985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28" r="1628"/>
          <a:stretch>
            <a:fillRect/>
          </a:stretch>
        </p:blipFill>
        <p:spPr>
          <a:xfrm>
            <a:off x="4870554" y="2050205"/>
            <a:ext cx="1470305" cy="808611"/>
          </a:xfrm>
          <a:prstGeom prst="rect">
            <a:avLst/>
          </a:prstGeom>
        </p:spPr>
      </p:pic>
      <p:pic>
        <p:nvPicPr>
          <p:cNvPr id="10" name="Picture 9" descr="bullfrog.jpg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2" b="97817" l="0" r="97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381" y="2066323"/>
            <a:ext cx="939194" cy="731637"/>
          </a:xfrm>
          <a:prstGeom prst="rect">
            <a:avLst/>
          </a:prstGeom>
        </p:spPr>
      </p:pic>
      <p:pic>
        <p:nvPicPr>
          <p:cNvPr id="11" name="Picture 17" descr="Crappi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226" y="1905173"/>
            <a:ext cx="1568185" cy="9536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2343" y="1921206"/>
            <a:ext cx="2015285" cy="87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5"/>
            <a:ext cx="8229600" cy="1143000"/>
          </a:xfrm>
        </p:spPr>
        <p:txBody>
          <a:bodyPr/>
          <a:lstStyle/>
          <a:p>
            <a:r>
              <a:rPr lang="en-US" dirty="0"/>
              <a:t>The air-breathing fishes</a:t>
            </a:r>
          </a:p>
        </p:txBody>
      </p:sp>
      <p:pic>
        <p:nvPicPr>
          <p:cNvPr id="39" name="Picture 38" descr="arapaima2_Bi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516" y="4628044"/>
            <a:ext cx="3981447" cy="2009210"/>
          </a:xfrm>
          <a:prstGeom prst="rect">
            <a:avLst/>
          </a:prstGeom>
        </p:spPr>
      </p:pic>
      <p:pic>
        <p:nvPicPr>
          <p:cNvPr id="40" name="Picture 39" descr="bowfin_ami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37" y="4871885"/>
            <a:ext cx="4109753" cy="1669587"/>
          </a:xfrm>
          <a:prstGeom prst="rect">
            <a:avLst/>
          </a:prstGeom>
        </p:spPr>
      </p:pic>
      <p:pic>
        <p:nvPicPr>
          <p:cNvPr id="41" name="Picture 40" descr="gar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838" y="2444104"/>
            <a:ext cx="4103447" cy="2183939"/>
          </a:xfrm>
          <a:prstGeom prst="rect">
            <a:avLst/>
          </a:prstGeom>
        </p:spPr>
      </p:pic>
      <p:pic>
        <p:nvPicPr>
          <p:cNvPr id="42" name="Picture 41" descr="Polypterus_delhezi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353" y="2190105"/>
            <a:ext cx="4289881" cy="2183939"/>
          </a:xfrm>
          <a:prstGeom prst="rect">
            <a:avLst/>
          </a:prstGeom>
        </p:spPr>
      </p:pic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566363" y="1124857"/>
            <a:ext cx="8229600" cy="761999"/>
          </a:xfrm>
        </p:spPr>
        <p:txBody>
          <a:bodyPr>
            <a:normAutofit/>
          </a:bodyPr>
          <a:lstStyle/>
          <a:p>
            <a:r>
              <a:rPr lang="en-US" dirty="0"/>
              <a:t>Air-breathing is very common among fishes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14095" y="2673048"/>
            <a:ext cx="94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58149" y="2259438"/>
            <a:ext cx="94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Bichir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86414" y="4628043"/>
            <a:ext cx="280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Arapaima (a giant teleost)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9837" y="6172140"/>
            <a:ext cx="280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Bowfin</a:t>
            </a:r>
          </a:p>
        </p:txBody>
      </p:sp>
    </p:spTree>
    <p:extLst>
      <p:ext uri="{BB962C8B-B14F-4D97-AF65-F5344CB8AC3E}">
        <p14:creationId xmlns:p14="http://schemas.microsoft.com/office/powerpoint/2010/main" val="371581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evolved first: the swim bladder or the lung?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" b="100000" l="1763" r="985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28" r="1628"/>
          <a:stretch>
            <a:fillRect/>
          </a:stretch>
        </p:blipFill>
        <p:spPr>
          <a:xfrm>
            <a:off x="6165500" y="1960736"/>
            <a:ext cx="1162429" cy="639291"/>
          </a:xfrm>
          <a:prstGeom prst="rect">
            <a:avLst/>
          </a:prstGeom>
        </p:spPr>
      </p:pic>
      <p:pic>
        <p:nvPicPr>
          <p:cNvPr id="5" name="Picture 18" descr="Shar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231" y="2173044"/>
            <a:ext cx="1645103" cy="542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atfish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44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464" y="2280382"/>
            <a:ext cx="1198838" cy="437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 descr="Crappi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3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275" y="1963808"/>
            <a:ext cx="1239813" cy="753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ullfrog.jpg"/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402" b="97817" l="0" r="97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27" y="1960736"/>
            <a:ext cx="742530" cy="5784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4281933" y="2786887"/>
            <a:ext cx="4060511" cy="3695651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83661" y="2786887"/>
            <a:ext cx="3573553" cy="352443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05716" y="2786887"/>
            <a:ext cx="2804452" cy="2767999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88337" y="2786887"/>
            <a:ext cx="513494" cy="46735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68895" y="2786887"/>
            <a:ext cx="697378" cy="687793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42506" y="619660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38249" y="5482967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12250" y="318191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85250" y="3402761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435093" y="2781685"/>
            <a:ext cx="1024703" cy="932628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942122" y="2812486"/>
            <a:ext cx="1583268" cy="1441002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Polypterus_delhezi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864" y="2122810"/>
            <a:ext cx="937390" cy="477217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3891317" y="415616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63174" y="3642394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bowfin_amia.jp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803" y="2184368"/>
            <a:ext cx="899985" cy="3656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095055" y="180923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72159" y="166211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02383" y="1594476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24935" y="1557499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79227" y="166211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35319" y="1946995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7200" y="1803712"/>
            <a:ext cx="106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Neither</a:t>
            </a:r>
          </a:p>
        </p:txBody>
      </p:sp>
    </p:spTree>
    <p:extLst>
      <p:ext uri="{BB962C8B-B14F-4D97-AF65-F5344CB8AC3E}">
        <p14:creationId xmlns:p14="http://schemas.microsoft.com/office/powerpoint/2010/main" val="300790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 flipH="1">
            <a:off x="4909788" y="2786887"/>
            <a:ext cx="3425814" cy="3117984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05716" y="2781685"/>
            <a:ext cx="629603" cy="62142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evolved first: the swim bladder or the lung?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" b="100000" l="1763" r="985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28" r="1628"/>
          <a:stretch>
            <a:fillRect/>
          </a:stretch>
        </p:blipFill>
        <p:spPr>
          <a:xfrm>
            <a:off x="6165500" y="1960736"/>
            <a:ext cx="1162429" cy="639291"/>
          </a:xfrm>
          <a:prstGeom prst="rect">
            <a:avLst/>
          </a:prstGeom>
        </p:spPr>
      </p:pic>
      <p:pic>
        <p:nvPicPr>
          <p:cNvPr id="5" name="Picture 18" descr="Shark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231" y="2173044"/>
            <a:ext cx="1645103" cy="5429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atfish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144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464" y="2280382"/>
            <a:ext cx="1198838" cy="437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 descr="Crappie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34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275" y="1963808"/>
            <a:ext cx="1239813" cy="753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ullfrog.jpg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402" b="97817" l="0" r="97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27" y="1960736"/>
            <a:ext cx="742530" cy="5784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4281934" y="5911099"/>
            <a:ext cx="627854" cy="571439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83661" y="2786887"/>
            <a:ext cx="3573553" cy="352443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5319" y="3408306"/>
            <a:ext cx="2174849" cy="214658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88337" y="2786887"/>
            <a:ext cx="513494" cy="467354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68895" y="2786887"/>
            <a:ext cx="697378" cy="687793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42506" y="619660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38249" y="5482967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12250" y="318191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85250" y="3402761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435093" y="2781685"/>
            <a:ext cx="1024703" cy="932628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942122" y="2812486"/>
            <a:ext cx="1583268" cy="1441002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Polypterus_delhezi.jp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864" y="2122810"/>
            <a:ext cx="937390" cy="477217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3891317" y="4156168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63174" y="3642394"/>
            <a:ext cx="143838" cy="143838"/>
          </a:xfrm>
          <a:prstGeom prst="ellipse">
            <a:avLst/>
          </a:prstGeom>
          <a:solidFill>
            <a:srgbClr val="FFFFFF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bowfin_amia.jp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803" y="2184368"/>
            <a:ext cx="899985" cy="3656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095055" y="180923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72159" y="166211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02383" y="1594476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24935" y="1557499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79227" y="1662110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35319" y="1946995"/>
            <a:ext cx="73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7200" y="1803712"/>
            <a:ext cx="106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Neither</a:t>
            </a:r>
          </a:p>
        </p:txBody>
      </p:sp>
    </p:spTree>
    <p:extLst>
      <p:ext uri="{BB962C8B-B14F-4D97-AF65-F5344CB8AC3E}">
        <p14:creationId xmlns:p14="http://schemas.microsoft.com/office/powerpoint/2010/main" val="529994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I. Parsimony (Semi-formally)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8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418407" y="2099039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94253" y="2071865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1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964638" y="2656558"/>
            <a:ext cx="2657436" cy="308511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45840" y="2575111"/>
            <a:ext cx="773869" cy="88684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964638" y="2575111"/>
            <a:ext cx="1380014" cy="158147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52683" y="2095829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0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372669" y="2575111"/>
            <a:ext cx="2190838" cy="251067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9002" y="2071865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50333" y="2575111"/>
            <a:ext cx="1338752" cy="1200770"/>
            <a:chOff x="5250333" y="2575111"/>
            <a:chExt cx="1338752" cy="120077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250333" y="2575111"/>
              <a:ext cx="669376" cy="7391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919709" y="2575111"/>
              <a:ext cx="669376" cy="7391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919709" y="3314216"/>
              <a:ext cx="407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"/>
                  <a:cs typeface="Courier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recursive</a:t>
            </a:r>
            <a:r>
              <a:rPr lang="en-US" dirty="0"/>
              <a:t> algorithm that visits every tip and every node in a tree</a:t>
            </a:r>
          </a:p>
          <a:p>
            <a:endParaRPr lang="en-US" b="1" dirty="0"/>
          </a:p>
          <a:p>
            <a:r>
              <a:rPr lang="en-US" b="1" dirty="0" err="1"/>
              <a:t>Downpass</a:t>
            </a:r>
            <a:r>
              <a:rPr lang="en-US" b="1" dirty="0"/>
              <a:t> (</a:t>
            </a:r>
            <a:r>
              <a:rPr lang="en-US" b="1" dirty="0" err="1"/>
              <a:t>postorder</a:t>
            </a:r>
            <a:r>
              <a:rPr lang="en-US" b="1" dirty="0"/>
              <a:t>) traversal</a:t>
            </a:r>
          </a:p>
          <a:p>
            <a:pPr lvl="1"/>
            <a:r>
              <a:rPr lang="en-US" dirty="0"/>
              <a:t>Proceeds from the tips towards the root</a:t>
            </a:r>
          </a:p>
          <a:p>
            <a:pPr lvl="1"/>
            <a:endParaRPr lang="en-US" dirty="0"/>
          </a:p>
          <a:p>
            <a:r>
              <a:rPr lang="en-US" b="1" dirty="0" err="1"/>
              <a:t>Uppass</a:t>
            </a:r>
            <a:r>
              <a:rPr lang="en-US" b="1" dirty="0"/>
              <a:t> (preorder) traversal</a:t>
            </a:r>
          </a:p>
          <a:p>
            <a:pPr lvl="1"/>
            <a:r>
              <a:rPr lang="en-US" dirty="0"/>
              <a:t>Proceeds from the root to all of the tips.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9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3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		proceed up left descendant;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right descendant;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86284" y="1953012"/>
            <a:ext cx="3066969" cy="2926806"/>
            <a:chOff x="3486284" y="1953012"/>
            <a:chExt cx="3066969" cy="2091183"/>
          </a:xfrm>
        </p:grpSpPr>
        <p:cxnSp>
          <p:nvCxnSpPr>
            <p:cNvPr id="5" name="Curved Connector 4"/>
            <p:cNvCxnSpPr/>
            <p:nvPr/>
          </p:nvCxnSpPr>
          <p:spPr>
            <a:xfrm rot="10800000">
              <a:off x="3510244" y="1953014"/>
              <a:ext cx="3043008" cy="2091181"/>
            </a:xfrm>
            <a:prstGeom prst="curvedConnector3">
              <a:avLst>
                <a:gd name="adj1" fmla="val -66408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/>
            <p:nvPr/>
          </p:nvCxnSpPr>
          <p:spPr>
            <a:xfrm rot="10800000">
              <a:off x="3486284" y="1953012"/>
              <a:ext cx="3066969" cy="1573124"/>
            </a:xfrm>
            <a:prstGeom prst="curvedConnector3">
              <a:avLst>
                <a:gd name="adj1" fmla="val -32266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5760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Uppass</a:t>
            </a:r>
            <a:r>
              <a:rPr lang="en-US" dirty="0"/>
              <a:t> (preorder)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Some F(x)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left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		proceed up right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8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2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Learn basics of C (or C-style) programming</a:t>
            </a:r>
          </a:p>
          <a:p>
            <a:r>
              <a:rPr lang="en-US" sz="2800" dirty="0"/>
              <a:t>Understand ‘primitive’ data types</a:t>
            </a:r>
          </a:p>
          <a:p>
            <a:r>
              <a:rPr lang="en-US" sz="2800" dirty="0"/>
              <a:t>Learn how to write portable C code</a:t>
            </a:r>
          </a:p>
          <a:p>
            <a:r>
              <a:rPr lang="en-US" sz="2800" dirty="0"/>
              <a:t>Learn how low-level programming can speed up complex calculations</a:t>
            </a:r>
          </a:p>
          <a:p>
            <a:r>
              <a:rPr lang="en-US" sz="2800" dirty="0"/>
              <a:t>Learn to create (phylogenetic) networks in machine memory</a:t>
            </a:r>
          </a:p>
          <a:p>
            <a:r>
              <a:rPr lang="en-US" sz="2800" dirty="0"/>
              <a:t>Learn how to interact with these structures and perform calculations</a:t>
            </a:r>
          </a:p>
          <a:p>
            <a:r>
              <a:rPr lang="en-US" sz="2800" dirty="0"/>
              <a:t>Learn how to call C (or C++) from R</a:t>
            </a:r>
          </a:p>
        </p:txBody>
      </p:sp>
    </p:spTree>
    <p:extLst>
      <p:ext uri="{BB962C8B-B14F-4D97-AF65-F5344CB8AC3E}">
        <p14:creationId xmlns:p14="http://schemas.microsoft.com/office/powerpoint/2010/main" val="413269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Downpass</a:t>
            </a:r>
            <a:r>
              <a:rPr lang="en-US" dirty="0"/>
              <a:t> (</a:t>
            </a:r>
            <a:r>
              <a:rPr lang="en-US" dirty="0" err="1"/>
              <a:t>postorder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3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		proceed up left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right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Some F(x)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8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1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</a:rPr>
              <a:t>2. Phylogenetic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Trees and traversals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Fitch </a:t>
            </a:r>
            <a:r>
              <a:rPr lang="en-US" dirty="0" err="1"/>
              <a:t>downpass</a:t>
            </a:r>
            <a:r>
              <a:rPr lang="en-US" dirty="0"/>
              <a:t> (</a:t>
            </a:r>
            <a:r>
              <a:rPr lang="en-US" dirty="0" err="1"/>
              <a:t>postorder</a:t>
            </a:r>
            <a:r>
              <a:rPr lang="en-US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2949" y="163737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7783" y="163416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25211" y="163737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75160" y="163416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10376" y="163737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86222" y="1610200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C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544263" y="2194893"/>
            <a:ext cx="3669780" cy="426037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6616" y="2194893"/>
            <a:ext cx="3717647" cy="426037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41450" y="2194893"/>
            <a:ext cx="3078229" cy="364038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324718" y="2194893"/>
            <a:ext cx="1349422" cy="1566592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210445" y="2194893"/>
            <a:ext cx="755642" cy="865957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737809" y="2113446"/>
            <a:ext cx="773869" cy="886844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416284" y="2981203"/>
            <a:ext cx="132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{A,C}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58839" y="2830017"/>
            <a:ext cx="1276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{C,G}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01622" y="5604447"/>
            <a:ext cx="85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{C}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30907" y="6236420"/>
            <a:ext cx="132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{A,C}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556607" y="2113446"/>
            <a:ext cx="1380014" cy="158147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344652" y="1634164"/>
            <a:ext cx="40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C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85591" y="3595268"/>
            <a:ext cx="132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{C}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73185" y="3488055"/>
            <a:ext cx="154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{C,G,T}</a:t>
            </a:r>
          </a:p>
        </p:txBody>
      </p:sp>
    </p:spTree>
    <p:extLst>
      <p:ext uri="{BB962C8B-B14F-4D97-AF65-F5344CB8AC3E}">
        <p14:creationId xmlns:p14="http://schemas.microsoft.com/office/powerpoint/2010/main" val="4268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3" grpId="0"/>
      <p:bldP spid="54" grpId="0"/>
      <p:bldP spid="64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recursive</a:t>
            </a:r>
            <a:r>
              <a:rPr lang="en-US" dirty="0"/>
              <a:t> algorithm that visits every tip and every node in a tree</a:t>
            </a:r>
          </a:p>
          <a:p>
            <a:endParaRPr lang="en-US" b="1" dirty="0"/>
          </a:p>
          <a:p>
            <a:r>
              <a:rPr lang="en-US" b="1" dirty="0" err="1"/>
              <a:t>Downpass</a:t>
            </a:r>
            <a:r>
              <a:rPr lang="en-US" b="1" dirty="0"/>
              <a:t> (</a:t>
            </a:r>
            <a:r>
              <a:rPr lang="en-US" b="1" dirty="0" err="1"/>
              <a:t>postorder</a:t>
            </a:r>
            <a:r>
              <a:rPr lang="en-US" b="1" dirty="0"/>
              <a:t>) traversal</a:t>
            </a:r>
          </a:p>
          <a:p>
            <a:pPr lvl="1"/>
            <a:r>
              <a:rPr lang="en-US" dirty="0"/>
              <a:t>Proceeds from the tips towards the root</a:t>
            </a:r>
          </a:p>
          <a:p>
            <a:pPr lvl="1"/>
            <a:endParaRPr lang="en-US" dirty="0"/>
          </a:p>
          <a:p>
            <a:r>
              <a:rPr lang="en-US" b="1" dirty="0" err="1"/>
              <a:t>Uppass</a:t>
            </a:r>
            <a:r>
              <a:rPr lang="en-US" b="1" dirty="0"/>
              <a:t> (preorder) traversal</a:t>
            </a:r>
          </a:p>
          <a:p>
            <a:pPr lvl="1"/>
            <a:r>
              <a:rPr lang="en-US" dirty="0"/>
              <a:t>Proceeds from the root to all of the tips.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7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3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		proceed up left descendant;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right descendant;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86284" y="1953012"/>
            <a:ext cx="3066969" cy="2926806"/>
            <a:chOff x="3486284" y="1953012"/>
            <a:chExt cx="3066969" cy="2091183"/>
          </a:xfrm>
        </p:grpSpPr>
        <p:cxnSp>
          <p:nvCxnSpPr>
            <p:cNvPr id="5" name="Curved Connector 4"/>
            <p:cNvCxnSpPr/>
            <p:nvPr/>
          </p:nvCxnSpPr>
          <p:spPr>
            <a:xfrm rot="10800000">
              <a:off x="3510244" y="1953014"/>
              <a:ext cx="3043008" cy="2091181"/>
            </a:xfrm>
            <a:prstGeom prst="curvedConnector3">
              <a:avLst>
                <a:gd name="adj1" fmla="val -66408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/>
            <p:nvPr/>
          </p:nvCxnSpPr>
          <p:spPr>
            <a:xfrm rot="10800000">
              <a:off x="3486284" y="1953012"/>
              <a:ext cx="3066969" cy="1573124"/>
            </a:xfrm>
            <a:prstGeom prst="curvedConnector3">
              <a:avLst>
                <a:gd name="adj1" fmla="val -32266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728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Uppass</a:t>
            </a:r>
            <a:r>
              <a:rPr lang="en-US" dirty="0"/>
              <a:t> (preorder)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Some F(x)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left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		proceed up right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8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0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Downpass</a:t>
            </a:r>
            <a:r>
              <a:rPr lang="en-US" dirty="0"/>
              <a:t> (</a:t>
            </a:r>
            <a:r>
              <a:rPr lang="en-US" dirty="0" err="1"/>
              <a:t>postorder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1</a:t>
            </a:r>
            <a:r>
              <a:rPr lang="en-US" dirty="0"/>
              <a:t> Begin at a node;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dirty="0"/>
              <a:t> If :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3</a:t>
            </a:r>
            <a:r>
              <a:rPr lang="en-US" dirty="0"/>
              <a:t> 		node is a tip, return;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4</a:t>
            </a:r>
            <a:r>
              <a:rPr lang="en-US" dirty="0"/>
              <a:t> Else: 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5</a:t>
            </a:r>
            <a:r>
              <a:rPr lang="en-US" dirty="0"/>
              <a:t>		proceed up left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6</a:t>
            </a:r>
            <a:r>
              <a:rPr lang="en-US" dirty="0"/>
              <a:t>		proceed up right descendant, go to 1;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7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Some F(x)</a:t>
            </a:r>
          </a:p>
          <a:p>
            <a:pPr marL="0" indent="0">
              <a:buNone/>
            </a:pPr>
            <a:r>
              <a:rPr lang="en-US" dirty="0">
                <a:solidFill>
                  <a:srgbClr val="D9D9D9"/>
                </a:solidFill>
              </a:rPr>
              <a:t>8</a:t>
            </a:r>
            <a:r>
              <a:rPr lang="en-US" dirty="0"/>
              <a:t> Return;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14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39" y="353675"/>
            <a:ext cx="8229600" cy="990600"/>
          </a:xfrm>
        </p:spPr>
        <p:txBody>
          <a:bodyPr/>
          <a:lstStyle/>
          <a:p>
            <a:r>
              <a:rPr lang="en-US" dirty="0"/>
              <a:t>Tree traversal animation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26655" y="2216607"/>
            <a:ext cx="4794307" cy="2764909"/>
            <a:chOff x="1668479" y="2515326"/>
            <a:chExt cx="5765000" cy="3324714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569656" y="2515326"/>
              <a:ext cx="2863823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68479" y="2515326"/>
              <a:ext cx="2901177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179237" y="2519727"/>
              <a:ext cx="1524700" cy="167096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781389" y="5117468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53272" y="5767132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41642" y="4744734"/>
            <a:ext cx="419358" cy="419358"/>
          </a:xfrm>
          <a:prstGeom prst="ellipse">
            <a:avLst/>
          </a:prstGeom>
          <a:solidFill>
            <a:srgbClr val="FFFFFF"/>
          </a:solidFill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373357" y="3400200"/>
            <a:ext cx="1181779" cy="1358020"/>
            <a:chOff x="3373357" y="3400200"/>
            <a:chExt cx="1181779" cy="1358020"/>
          </a:xfrm>
        </p:grpSpPr>
        <p:sp>
          <p:nvSpPr>
            <p:cNvPr id="18" name="Oval 17"/>
            <p:cNvSpPr/>
            <p:nvPr/>
          </p:nvSpPr>
          <p:spPr>
            <a:xfrm>
              <a:off x="3373357" y="3400200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3744795" y="3858092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116976" y="2010588"/>
            <a:ext cx="1229699" cy="1375736"/>
            <a:chOff x="2116976" y="2010588"/>
            <a:chExt cx="1229699" cy="1375736"/>
          </a:xfrm>
        </p:grpSpPr>
        <p:sp>
          <p:nvSpPr>
            <p:cNvPr id="19" name="Oval 18"/>
            <p:cNvSpPr/>
            <p:nvPr/>
          </p:nvSpPr>
          <p:spPr>
            <a:xfrm>
              <a:off x="2116976" y="201058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2536334" y="2486196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39" y="353675"/>
            <a:ext cx="8229600" cy="990600"/>
          </a:xfrm>
        </p:spPr>
        <p:txBody>
          <a:bodyPr/>
          <a:lstStyle/>
          <a:p>
            <a:r>
              <a:rPr lang="en-US" dirty="0"/>
              <a:t>Tree traversal animation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26655" y="2216607"/>
            <a:ext cx="4794307" cy="2764909"/>
            <a:chOff x="1668479" y="2515326"/>
            <a:chExt cx="5765000" cy="3324714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569656" y="2515326"/>
              <a:ext cx="2863823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68479" y="2515326"/>
              <a:ext cx="2901177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179237" y="2519727"/>
              <a:ext cx="1524700" cy="167096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781389" y="5117468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53272" y="5767132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41642" y="4744734"/>
            <a:ext cx="419358" cy="419358"/>
          </a:xfrm>
          <a:prstGeom prst="ellipse">
            <a:avLst/>
          </a:prstGeom>
          <a:solidFill>
            <a:srgbClr val="FFFFFF"/>
          </a:solidFill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73357" y="3400200"/>
            <a:ext cx="419358" cy="419358"/>
          </a:xfrm>
          <a:prstGeom prst="ellipse">
            <a:avLst/>
          </a:prstGeom>
          <a:solidFill>
            <a:srgbClr val="FFFFFF"/>
          </a:solidFill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3744795" y="3858092"/>
            <a:ext cx="810341" cy="900128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116976" y="2010588"/>
            <a:ext cx="1229699" cy="1375736"/>
            <a:chOff x="2116976" y="2010588"/>
            <a:chExt cx="1229699" cy="1375736"/>
          </a:xfrm>
        </p:grpSpPr>
        <p:sp>
          <p:nvSpPr>
            <p:cNvPr id="19" name="Oval 18"/>
            <p:cNvSpPr/>
            <p:nvPr/>
          </p:nvSpPr>
          <p:spPr>
            <a:xfrm>
              <a:off x="2116976" y="201058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2536334" y="2486196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787703" y="2006928"/>
            <a:ext cx="1229699" cy="1393272"/>
            <a:chOff x="3787703" y="2006928"/>
            <a:chExt cx="1229699" cy="1393272"/>
          </a:xfrm>
        </p:grpSpPr>
        <p:sp>
          <p:nvSpPr>
            <p:cNvPr id="20" name="Oval 19"/>
            <p:cNvSpPr/>
            <p:nvPr/>
          </p:nvSpPr>
          <p:spPr>
            <a:xfrm>
              <a:off x="4598044" y="200692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3787703" y="2500072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68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39" y="353675"/>
            <a:ext cx="8229600" cy="990600"/>
          </a:xfrm>
        </p:spPr>
        <p:txBody>
          <a:bodyPr/>
          <a:lstStyle/>
          <a:p>
            <a:r>
              <a:rPr lang="en-US" dirty="0"/>
              <a:t>Tree traversal animation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26655" y="2216607"/>
            <a:ext cx="4794307" cy="2764909"/>
            <a:chOff x="1668479" y="2515326"/>
            <a:chExt cx="5765000" cy="3324714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569656" y="2515326"/>
              <a:ext cx="2863823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68479" y="2515326"/>
              <a:ext cx="2901177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179237" y="2519727"/>
              <a:ext cx="1524700" cy="167096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781389" y="5117468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53272" y="5767132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41642" y="4744734"/>
            <a:ext cx="419358" cy="419358"/>
          </a:xfrm>
          <a:prstGeom prst="ellipse">
            <a:avLst/>
          </a:prstGeom>
          <a:solidFill>
            <a:srgbClr val="FFFFFF"/>
          </a:solidFill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73357" y="3400200"/>
            <a:ext cx="1181779" cy="1358020"/>
            <a:chOff x="3373357" y="3400200"/>
            <a:chExt cx="1181779" cy="1358020"/>
          </a:xfrm>
        </p:grpSpPr>
        <p:sp>
          <p:nvSpPr>
            <p:cNvPr id="18" name="Oval 17"/>
            <p:cNvSpPr/>
            <p:nvPr/>
          </p:nvSpPr>
          <p:spPr>
            <a:xfrm>
              <a:off x="3373357" y="3400200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3744795" y="3858092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787703" y="2006928"/>
            <a:ext cx="1229699" cy="1393272"/>
            <a:chOff x="3787703" y="2006928"/>
            <a:chExt cx="1229699" cy="1393272"/>
          </a:xfrm>
        </p:grpSpPr>
        <p:sp>
          <p:nvSpPr>
            <p:cNvPr id="20" name="Oval 19"/>
            <p:cNvSpPr/>
            <p:nvPr/>
          </p:nvSpPr>
          <p:spPr>
            <a:xfrm>
              <a:off x="4598044" y="200692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3787703" y="2500072"/>
              <a:ext cx="810341" cy="90012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961000" y="2006928"/>
            <a:ext cx="2369641" cy="2712758"/>
            <a:chOff x="4961000" y="2006928"/>
            <a:chExt cx="2369641" cy="2712758"/>
          </a:xfrm>
        </p:grpSpPr>
        <p:sp>
          <p:nvSpPr>
            <p:cNvPr id="21" name="Oval 20"/>
            <p:cNvSpPr/>
            <p:nvPr/>
          </p:nvSpPr>
          <p:spPr>
            <a:xfrm>
              <a:off x="6911283" y="200692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4961000" y="2429946"/>
              <a:ext cx="1950283" cy="228974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4637" y="472665"/>
            <a:ext cx="3413633" cy="19270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14" y="996072"/>
            <a:ext cx="2613875" cy="2499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576" y="1622153"/>
            <a:ext cx="2340136" cy="3022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264" y="3709576"/>
            <a:ext cx="3248065" cy="1091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746871" y="251497"/>
            <a:ext cx="2577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Lowest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58270" y="6128652"/>
            <a:ext cx="257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Highest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6712" y="2125147"/>
            <a:ext cx="1926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“for</a:t>
            </a:r>
            <a:r>
              <a:rPr lang="is-IS" dirty="0">
                <a:latin typeface="Courier"/>
                <a:cs typeface="Courier"/>
              </a:rPr>
              <a:t>…”</a:t>
            </a:r>
          </a:p>
          <a:p>
            <a:r>
              <a:rPr lang="is-IS" dirty="0">
                <a:latin typeface="Courier"/>
                <a:cs typeface="Courier"/>
              </a:rPr>
              <a:t>“if-else”</a:t>
            </a:r>
          </a:p>
          <a:p>
            <a:r>
              <a:rPr lang="is-IS" dirty="0">
                <a:latin typeface="Courier"/>
                <a:cs typeface="Courier"/>
              </a:rPr>
              <a:t>“myVarName;”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270" y="2789326"/>
            <a:ext cx="3225928" cy="2685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3157" y="3006408"/>
            <a:ext cx="3042081" cy="2261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5433085" y="3785026"/>
            <a:ext cx="3710915" cy="2783186"/>
            <a:chOff x="5433085" y="3785026"/>
            <a:chExt cx="3710915" cy="27831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3085" y="3785026"/>
              <a:ext cx="3710915" cy="2783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8093117" y="4552089"/>
              <a:ext cx="557377" cy="369332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00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39" y="353675"/>
            <a:ext cx="8229600" cy="990600"/>
          </a:xfrm>
        </p:spPr>
        <p:txBody>
          <a:bodyPr/>
          <a:lstStyle/>
          <a:p>
            <a:r>
              <a:rPr lang="en-US" dirty="0"/>
              <a:t>Tree traversal animation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26655" y="2216607"/>
            <a:ext cx="4794307" cy="2764909"/>
            <a:chOff x="1668479" y="2515326"/>
            <a:chExt cx="5765000" cy="3324714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569656" y="2515326"/>
              <a:ext cx="2863823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68479" y="2515326"/>
              <a:ext cx="2901177" cy="332471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179237" y="2519727"/>
              <a:ext cx="1524700" cy="167096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781389" y="5117468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53272" y="5767132"/>
            <a:ext cx="2334219" cy="22635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41642" y="4744734"/>
            <a:ext cx="419358" cy="419358"/>
          </a:xfrm>
          <a:prstGeom prst="ellipse">
            <a:avLst/>
          </a:prstGeom>
          <a:solidFill>
            <a:srgbClr val="FFFFFF"/>
          </a:solidFill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61000" y="2006928"/>
            <a:ext cx="2369641" cy="2712758"/>
            <a:chOff x="4961000" y="2006928"/>
            <a:chExt cx="2369641" cy="2712758"/>
          </a:xfrm>
        </p:grpSpPr>
        <p:sp>
          <p:nvSpPr>
            <p:cNvPr id="21" name="Oval 20"/>
            <p:cNvSpPr/>
            <p:nvPr/>
          </p:nvSpPr>
          <p:spPr>
            <a:xfrm>
              <a:off x="6911283" y="2006928"/>
              <a:ext cx="419358" cy="419358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4961000" y="2429946"/>
              <a:ext cx="1950283" cy="228974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traversals are used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0154"/>
            <a:ext cx="8229600" cy="2189213"/>
          </a:xfrm>
        </p:spPr>
        <p:txBody>
          <a:bodyPr/>
          <a:lstStyle/>
          <a:p>
            <a:r>
              <a:rPr lang="en-US" dirty="0" err="1"/>
              <a:t>Optimise</a:t>
            </a:r>
            <a:r>
              <a:rPr lang="en-US" dirty="0"/>
              <a:t> data on a tree</a:t>
            </a:r>
          </a:p>
          <a:p>
            <a:r>
              <a:rPr lang="en-US" dirty="0"/>
              <a:t>Generate all tree topologies</a:t>
            </a:r>
          </a:p>
          <a:p>
            <a:r>
              <a:rPr lang="en-US" dirty="0"/>
              <a:t>Perform all branch-breaking and reinsertion operations</a:t>
            </a:r>
          </a:p>
          <a:p>
            <a:r>
              <a:rPr lang="en-US" dirty="0"/>
              <a:t>Anything else where you need to visit all nodes in a tree</a:t>
            </a:r>
          </a:p>
        </p:txBody>
      </p:sp>
    </p:spTree>
    <p:extLst>
      <p:ext uri="{BB962C8B-B14F-4D97-AF65-F5344CB8AC3E}">
        <p14:creationId xmlns:p14="http://schemas.microsoft.com/office/powerpoint/2010/main" val="1171935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Tree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59905"/>
            <a:ext cx="8229600" cy="1566258"/>
          </a:xfrm>
        </p:spPr>
        <p:txBody>
          <a:bodyPr/>
          <a:lstStyle/>
          <a:p>
            <a:r>
              <a:rPr lang="en-US" dirty="0" err="1"/>
              <a:t>Newick</a:t>
            </a:r>
            <a:r>
              <a:rPr lang="en-US" dirty="0"/>
              <a:t> format</a:t>
            </a:r>
          </a:p>
          <a:p>
            <a:r>
              <a:rPr lang="en-US" dirty="0"/>
              <a:t>Text based</a:t>
            </a:r>
          </a:p>
          <a:p>
            <a:r>
              <a:rPr lang="en-US" dirty="0"/>
              <a:t>Hierarchical parentheses</a:t>
            </a:r>
          </a:p>
        </p:txBody>
      </p:sp>
      <p:pic>
        <p:nvPicPr>
          <p:cNvPr id="4" name="Picture 3" descr="cladogram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76" y="1417638"/>
            <a:ext cx="6367541" cy="2053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8477" y="3655999"/>
            <a:ext cx="218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((A,B),(C,D));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6878" y="3654398"/>
            <a:ext cx="201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(A,B,(C,D));</a:t>
            </a:r>
          </a:p>
        </p:txBody>
      </p:sp>
    </p:spTree>
    <p:extLst>
      <p:ext uri="{BB962C8B-B14F-4D97-AF65-F5344CB8AC3E}">
        <p14:creationId xmlns:p14="http://schemas.microsoft.com/office/powerpoint/2010/main" val="78315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47E3CF-5F8A-A347-BE02-D7DA8595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Ancestor list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A20975-7CDE-FA46-91E3-137D8EDF7DDD}"/>
              </a:ext>
            </a:extLst>
          </p:cNvPr>
          <p:cNvGrpSpPr/>
          <p:nvPr/>
        </p:nvGrpSpPr>
        <p:grpSpPr>
          <a:xfrm>
            <a:off x="2434134" y="1793125"/>
            <a:ext cx="4275732" cy="2512983"/>
            <a:chOff x="826616" y="2113446"/>
            <a:chExt cx="7387427" cy="434182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897C63-A116-A446-8983-298798B2B93B}"/>
                </a:ext>
              </a:extLst>
            </p:cNvPr>
            <p:cNvCxnSpPr/>
            <p:nvPr/>
          </p:nvCxnSpPr>
          <p:spPr>
            <a:xfrm flipH="1">
              <a:off x="4544263" y="2194893"/>
              <a:ext cx="3669780" cy="42603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DA3C28-F579-ED46-9291-274AF9BADC17}"/>
                </a:ext>
              </a:extLst>
            </p:cNvPr>
            <p:cNvCxnSpPr/>
            <p:nvPr/>
          </p:nvCxnSpPr>
          <p:spPr>
            <a:xfrm>
              <a:off x="826616" y="2194893"/>
              <a:ext cx="3717647" cy="42603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E65EBD-C2B6-234D-8009-5D1C60384AEA}"/>
                </a:ext>
              </a:extLst>
            </p:cNvPr>
            <p:cNvCxnSpPr/>
            <p:nvPr/>
          </p:nvCxnSpPr>
          <p:spPr>
            <a:xfrm>
              <a:off x="2041450" y="2194893"/>
              <a:ext cx="3078229" cy="3640387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7C3890-C96F-664A-91F2-C63CA01A0AB0}"/>
                </a:ext>
              </a:extLst>
            </p:cNvPr>
            <p:cNvCxnSpPr/>
            <p:nvPr/>
          </p:nvCxnSpPr>
          <p:spPr>
            <a:xfrm flipH="1">
              <a:off x="3324718" y="2194893"/>
              <a:ext cx="1349422" cy="15665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9AF3323-52C7-4A4E-8C6B-BE9256F1176C}"/>
                </a:ext>
              </a:extLst>
            </p:cNvPr>
            <p:cNvCxnSpPr/>
            <p:nvPr/>
          </p:nvCxnSpPr>
          <p:spPr>
            <a:xfrm>
              <a:off x="3210445" y="2194893"/>
              <a:ext cx="755642" cy="865957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D2298B-DA77-FF4A-A385-EB2AC9F57B07}"/>
                </a:ext>
              </a:extLst>
            </p:cNvPr>
            <p:cNvCxnSpPr/>
            <p:nvPr/>
          </p:nvCxnSpPr>
          <p:spPr>
            <a:xfrm>
              <a:off x="6737809" y="2113446"/>
              <a:ext cx="773869" cy="88684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730F86-E43E-1244-A49F-72FDEA2D175A}"/>
                </a:ext>
              </a:extLst>
            </p:cNvPr>
            <p:cNvCxnSpPr/>
            <p:nvPr/>
          </p:nvCxnSpPr>
          <p:spPr>
            <a:xfrm>
              <a:off x="5556607" y="2113446"/>
              <a:ext cx="1380014" cy="15814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96ECFB-A246-6349-B007-F6BCD0D09056}"/>
              </a:ext>
            </a:extLst>
          </p:cNvPr>
          <p:cNvSpPr txBox="1"/>
          <p:nvPr/>
        </p:nvSpPr>
        <p:spPr>
          <a:xfrm>
            <a:off x="2209800" y="121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A916C-5CB1-DB4E-94B6-66CC158B2C06}"/>
              </a:ext>
            </a:extLst>
          </p:cNvPr>
          <p:cNvSpPr txBox="1"/>
          <p:nvPr/>
        </p:nvSpPr>
        <p:spPr>
          <a:xfrm>
            <a:off x="2946762" y="122772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C2671-49FC-A54F-84D0-84154C6C0F1C}"/>
              </a:ext>
            </a:extLst>
          </p:cNvPr>
          <p:cNvSpPr txBox="1"/>
          <p:nvPr/>
        </p:nvSpPr>
        <p:spPr>
          <a:xfrm>
            <a:off x="3647078" y="121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9E3FA0-95A0-5943-98A2-C9D6D9E80205}"/>
              </a:ext>
            </a:extLst>
          </p:cNvPr>
          <p:cNvSpPr txBox="1"/>
          <p:nvPr/>
        </p:nvSpPr>
        <p:spPr>
          <a:xfrm>
            <a:off x="4517935" y="121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26385-CCEB-4C4D-9A2A-51D3B704D782}"/>
              </a:ext>
            </a:extLst>
          </p:cNvPr>
          <p:cNvSpPr txBox="1"/>
          <p:nvPr/>
        </p:nvSpPr>
        <p:spPr>
          <a:xfrm>
            <a:off x="5043051" y="121067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562822-FD00-A941-8464-21782DC759A7}"/>
              </a:ext>
            </a:extLst>
          </p:cNvPr>
          <p:cNvSpPr txBox="1"/>
          <p:nvPr/>
        </p:nvSpPr>
        <p:spPr>
          <a:xfrm>
            <a:off x="5780013" y="1219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530CF-663C-6149-8C73-3557ACD4F6F8}"/>
              </a:ext>
            </a:extLst>
          </p:cNvPr>
          <p:cNvSpPr txBox="1"/>
          <p:nvPr/>
        </p:nvSpPr>
        <p:spPr>
          <a:xfrm>
            <a:off x="6480329" y="121067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839FD7-5036-F746-8908-14EBC7F22A98}"/>
              </a:ext>
            </a:extLst>
          </p:cNvPr>
          <p:cNvSpPr txBox="1"/>
          <p:nvPr/>
        </p:nvSpPr>
        <p:spPr>
          <a:xfrm>
            <a:off x="4247354" y="22238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C0C50-D9EB-A649-9DA2-EFF41A2DB0B2}"/>
              </a:ext>
            </a:extLst>
          </p:cNvPr>
          <p:cNvSpPr txBox="1"/>
          <p:nvPr/>
        </p:nvSpPr>
        <p:spPr>
          <a:xfrm>
            <a:off x="3640337" y="267834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B146F-DFE9-2443-B8F8-6F7647982C5C}"/>
              </a:ext>
            </a:extLst>
          </p:cNvPr>
          <p:cNvSpPr txBox="1"/>
          <p:nvPr/>
        </p:nvSpPr>
        <p:spPr>
          <a:xfrm>
            <a:off x="6372576" y="22238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5ABB1-D153-0F41-9A86-DD053FCE669D}"/>
              </a:ext>
            </a:extLst>
          </p:cNvPr>
          <p:cNvSpPr txBox="1"/>
          <p:nvPr/>
        </p:nvSpPr>
        <p:spPr>
          <a:xfrm>
            <a:off x="5970513" y="2680699"/>
            <a:ext cx="58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95828-4F8E-C44F-BC0E-210373A6CAF2}"/>
              </a:ext>
            </a:extLst>
          </p:cNvPr>
          <p:cNvSpPr txBox="1"/>
          <p:nvPr/>
        </p:nvSpPr>
        <p:spPr>
          <a:xfrm>
            <a:off x="4918895" y="3838194"/>
            <a:ext cx="70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606949-66AB-6449-AB9F-30DFC2B045B0}"/>
              </a:ext>
            </a:extLst>
          </p:cNvPr>
          <p:cNvSpPr txBox="1"/>
          <p:nvPr/>
        </p:nvSpPr>
        <p:spPr>
          <a:xfrm>
            <a:off x="4558512" y="4282692"/>
            <a:ext cx="61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12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D2B6CDA-DD91-BB4F-B1A2-D006D15274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5168450"/>
          <a:ext cx="8153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28">
                  <a:extLst>
                    <a:ext uri="{9D8B030D-6E8A-4147-A177-3AD203B41FA5}">
                      <a16:colId xmlns:a16="http://schemas.microsoft.com/office/drawing/2014/main" val="154436459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2953889939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1875896809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224798091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1840837333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477139144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1425061054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2891972676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2621655506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4222744362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315447510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3555344528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2131140493"/>
                    </a:ext>
                  </a:extLst>
                </a:gridCol>
                <a:gridCol w="578682">
                  <a:extLst>
                    <a:ext uri="{9D8B030D-6E8A-4147-A177-3AD203B41FA5}">
                      <a16:colId xmlns:a16="http://schemas.microsoft.com/office/drawing/2014/main" val="1644570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1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8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90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8DF0-DD12-564F-81DB-BDB2231E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Edgetable</a:t>
            </a:r>
            <a:r>
              <a:rPr lang="en-US" dirty="0"/>
              <a:t> (many R packages)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C24A06-E7B5-1D44-8C19-CBBD0DF658C5}"/>
              </a:ext>
            </a:extLst>
          </p:cNvPr>
          <p:cNvGrpSpPr/>
          <p:nvPr/>
        </p:nvGrpSpPr>
        <p:grpSpPr>
          <a:xfrm>
            <a:off x="3370306" y="2707525"/>
            <a:ext cx="4275732" cy="2512983"/>
            <a:chOff x="826616" y="2113446"/>
            <a:chExt cx="7387427" cy="434182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C41A553-D564-F44F-AE5E-85B18A5A37C3}"/>
                </a:ext>
              </a:extLst>
            </p:cNvPr>
            <p:cNvCxnSpPr/>
            <p:nvPr/>
          </p:nvCxnSpPr>
          <p:spPr>
            <a:xfrm flipH="1">
              <a:off x="4544263" y="2194893"/>
              <a:ext cx="3669780" cy="42603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0EF0036-7B30-1A4D-A903-7F6DD37A8768}"/>
                </a:ext>
              </a:extLst>
            </p:cNvPr>
            <p:cNvCxnSpPr/>
            <p:nvPr/>
          </p:nvCxnSpPr>
          <p:spPr>
            <a:xfrm>
              <a:off x="826616" y="2194893"/>
              <a:ext cx="3717647" cy="42603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916B23-412C-124F-A6F7-E132A4E5885D}"/>
                </a:ext>
              </a:extLst>
            </p:cNvPr>
            <p:cNvCxnSpPr/>
            <p:nvPr/>
          </p:nvCxnSpPr>
          <p:spPr>
            <a:xfrm>
              <a:off x="2041450" y="2194893"/>
              <a:ext cx="3078229" cy="3640387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EFEEDE1-AA13-4D45-B121-C4D70B9BF7BB}"/>
                </a:ext>
              </a:extLst>
            </p:cNvPr>
            <p:cNvCxnSpPr/>
            <p:nvPr/>
          </p:nvCxnSpPr>
          <p:spPr>
            <a:xfrm flipH="1">
              <a:off x="3324718" y="2194893"/>
              <a:ext cx="1349422" cy="156659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6F596F-AD91-4C47-BF8C-E288913F28CE}"/>
                </a:ext>
              </a:extLst>
            </p:cNvPr>
            <p:cNvCxnSpPr/>
            <p:nvPr/>
          </p:nvCxnSpPr>
          <p:spPr>
            <a:xfrm>
              <a:off x="3210445" y="2194893"/>
              <a:ext cx="755642" cy="865957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3C702A-183B-674D-9212-51CDBE7DE384}"/>
                </a:ext>
              </a:extLst>
            </p:cNvPr>
            <p:cNvCxnSpPr/>
            <p:nvPr/>
          </p:nvCxnSpPr>
          <p:spPr>
            <a:xfrm>
              <a:off x="6737809" y="2113446"/>
              <a:ext cx="773869" cy="88684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ADE8E0D-3730-4946-AE47-D06B1A55AFFD}"/>
                </a:ext>
              </a:extLst>
            </p:cNvPr>
            <p:cNvCxnSpPr/>
            <p:nvPr/>
          </p:nvCxnSpPr>
          <p:spPr>
            <a:xfrm>
              <a:off x="5556607" y="2113446"/>
              <a:ext cx="1380014" cy="15814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324514-BD5D-F046-9194-69C936D673FD}"/>
              </a:ext>
            </a:extLst>
          </p:cNvPr>
          <p:cNvSpPr txBox="1"/>
          <p:nvPr/>
        </p:nvSpPr>
        <p:spPr>
          <a:xfrm>
            <a:off x="3145972" y="2133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650ED-66F6-9C43-BA7E-19118751F19E}"/>
              </a:ext>
            </a:extLst>
          </p:cNvPr>
          <p:cNvSpPr txBox="1"/>
          <p:nvPr/>
        </p:nvSpPr>
        <p:spPr>
          <a:xfrm>
            <a:off x="3882934" y="214212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3C492-BC19-4248-AB1A-FB68D5A8141B}"/>
              </a:ext>
            </a:extLst>
          </p:cNvPr>
          <p:cNvSpPr txBox="1"/>
          <p:nvPr/>
        </p:nvSpPr>
        <p:spPr>
          <a:xfrm>
            <a:off x="4583250" y="2133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F41E-C69F-EA48-A2AC-91AE342DD803}"/>
              </a:ext>
            </a:extLst>
          </p:cNvPr>
          <p:cNvSpPr txBox="1"/>
          <p:nvPr/>
        </p:nvSpPr>
        <p:spPr>
          <a:xfrm>
            <a:off x="5454107" y="2133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B2ED8-F08B-514F-B6E8-D11D16670041}"/>
              </a:ext>
            </a:extLst>
          </p:cNvPr>
          <p:cNvSpPr txBox="1"/>
          <p:nvPr/>
        </p:nvSpPr>
        <p:spPr>
          <a:xfrm>
            <a:off x="5979223" y="212507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E06B9-91CE-E64A-A45C-4C250ED1AFD2}"/>
              </a:ext>
            </a:extLst>
          </p:cNvPr>
          <p:cNvSpPr txBox="1"/>
          <p:nvPr/>
        </p:nvSpPr>
        <p:spPr>
          <a:xfrm>
            <a:off x="6716185" y="2133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0C90C7-8570-AA46-8AB7-A0733C9A62F7}"/>
              </a:ext>
            </a:extLst>
          </p:cNvPr>
          <p:cNvSpPr txBox="1"/>
          <p:nvPr/>
        </p:nvSpPr>
        <p:spPr>
          <a:xfrm>
            <a:off x="7416501" y="212507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88B61-1061-EC48-944A-710F91ED4A24}"/>
              </a:ext>
            </a:extLst>
          </p:cNvPr>
          <p:cNvSpPr txBox="1"/>
          <p:nvPr/>
        </p:nvSpPr>
        <p:spPr>
          <a:xfrm>
            <a:off x="5183526" y="31382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E4761-038B-2D47-83B7-931165F33146}"/>
              </a:ext>
            </a:extLst>
          </p:cNvPr>
          <p:cNvSpPr txBox="1"/>
          <p:nvPr/>
        </p:nvSpPr>
        <p:spPr>
          <a:xfrm>
            <a:off x="4576509" y="359274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8D4A4-CF1A-E146-B0B7-9BD67C60F7B8}"/>
              </a:ext>
            </a:extLst>
          </p:cNvPr>
          <p:cNvSpPr txBox="1"/>
          <p:nvPr/>
        </p:nvSpPr>
        <p:spPr>
          <a:xfrm>
            <a:off x="7308748" y="31382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76826-CC1B-4246-8949-C6548A49955B}"/>
              </a:ext>
            </a:extLst>
          </p:cNvPr>
          <p:cNvSpPr txBox="1"/>
          <p:nvPr/>
        </p:nvSpPr>
        <p:spPr>
          <a:xfrm>
            <a:off x="6906685" y="3595099"/>
            <a:ext cx="58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BE023-A54A-1448-B952-7180FE3D2EDB}"/>
              </a:ext>
            </a:extLst>
          </p:cNvPr>
          <p:cNvSpPr txBox="1"/>
          <p:nvPr/>
        </p:nvSpPr>
        <p:spPr>
          <a:xfrm>
            <a:off x="5855067" y="4752594"/>
            <a:ext cx="70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11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C31E4E7-40A3-484C-BBC5-6F8E54D41633}"/>
              </a:ext>
            </a:extLst>
          </p:cNvPr>
          <p:cNvGraphicFramePr>
            <a:graphicFrameLocks noGrp="1"/>
          </p:cNvGraphicFramePr>
          <p:nvPr/>
        </p:nvGraphicFramePr>
        <p:xfrm>
          <a:off x="326460" y="1645420"/>
          <a:ext cx="188334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670">
                  <a:extLst>
                    <a:ext uri="{9D8B030D-6E8A-4147-A177-3AD203B41FA5}">
                      <a16:colId xmlns:a16="http://schemas.microsoft.com/office/drawing/2014/main" val="1266214278"/>
                    </a:ext>
                  </a:extLst>
                </a:gridCol>
                <a:gridCol w="941670">
                  <a:extLst>
                    <a:ext uri="{9D8B030D-6E8A-4147-A177-3AD203B41FA5}">
                      <a16:colId xmlns:a16="http://schemas.microsoft.com/office/drawing/2014/main" val="2967726908"/>
                    </a:ext>
                  </a:extLst>
                </a:gridCol>
              </a:tblGrid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682371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87913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48132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0882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4311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436118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496174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814892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60770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74005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860942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36130"/>
                  </a:ext>
                </a:extLst>
              </a:tr>
              <a:tr h="298377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80616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47ED2AC-7263-BF49-B4BB-A343E16721BC}"/>
              </a:ext>
            </a:extLst>
          </p:cNvPr>
          <p:cNvSpPr txBox="1"/>
          <p:nvPr/>
        </p:nvSpPr>
        <p:spPr>
          <a:xfrm>
            <a:off x="5494684" y="5197092"/>
            <a:ext cx="61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4327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2110" y="464658"/>
            <a:ext cx="16772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left_desc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err="1">
                <a:latin typeface="Courier"/>
                <a:cs typeface="Courier"/>
              </a:rPr>
              <a:t>right_desc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parent;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61827" y="658984"/>
            <a:ext cx="65891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18384" y="931200"/>
            <a:ext cx="6023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08768" y="426390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7092" y="746534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38909" y="464658"/>
            <a:ext cx="16772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left_desc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err="1">
                <a:latin typeface="Courier"/>
                <a:cs typeface="Courier"/>
              </a:rPr>
              <a:t>right_desc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parent;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328626" y="658984"/>
            <a:ext cx="65891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385183" y="931200"/>
            <a:ext cx="6023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75567" y="426390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73891" y="746534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2821" y="3037352"/>
            <a:ext cx="16772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left_desc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err="1">
                <a:latin typeface="Courier"/>
                <a:cs typeface="Courier"/>
              </a:rPr>
              <a:t>right_desc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parent;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82538" y="3231678"/>
            <a:ext cx="65891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39095" y="3503894"/>
            <a:ext cx="60236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29479" y="2999084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27803" y="3319228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9167" y="3088395"/>
            <a:ext cx="16772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left_desc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err="1">
                <a:latin typeface="Courier"/>
                <a:cs typeface="Courier"/>
              </a:rPr>
              <a:t>right_desc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parent;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72110" y="5283432"/>
            <a:ext cx="16772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left_desc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 err="1">
                <a:latin typeface="Courier"/>
                <a:cs typeface="Courier"/>
              </a:rPr>
              <a:t>right_desc</a:t>
            </a:r>
            <a:r>
              <a:rPr lang="en-US" sz="1600" dirty="0"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latin typeface="Courier"/>
                <a:cs typeface="Courier"/>
              </a:rPr>
              <a:t>parent;</a:t>
            </a:r>
          </a:p>
        </p:txBody>
      </p:sp>
      <p:sp>
        <p:nvSpPr>
          <p:cNvPr id="42" name="Freeform 41"/>
          <p:cNvSpPr/>
          <p:nvPr/>
        </p:nvSpPr>
        <p:spPr>
          <a:xfrm>
            <a:off x="3366478" y="1138250"/>
            <a:ext cx="1341798" cy="1953010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flipH="1">
            <a:off x="4860675" y="1138249"/>
            <a:ext cx="1078234" cy="1950145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flipH="1">
            <a:off x="3246673" y="3782833"/>
            <a:ext cx="1160418" cy="1500599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233976" y="3688561"/>
            <a:ext cx="1884527" cy="1594872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 flipH="1">
            <a:off x="3823677" y="3919391"/>
            <a:ext cx="1078234" cy="1813586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0800000">
            <a:off x="1233976" y="3868349"/>
            <a:ext cx="1233976" cy="1595278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rot="10800000">
            <a:off x="3206688" y="1295655"/>
            <a:ext cx="1233976" cy="1936023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10800000" flipH="1">
            <a:off x="5833030" y="1295655"/>
            <a:ext cx="1078234" cy="2220221"/>
          </a:xfrm>
          <a:custGeom>
            <a:avLst/>
            <a:gdLst>
              <a:gd name="connsiteX0" fmla="*/ 0 w 1341798"/>
              <a:gd name="connsiteY0" fmla="*/ 0 h 1953010"/>
              <a:gd name="connsiteX1" fmla="*/ 1102192 w 1341798"/>
              <a:gd name="connsiteY1" fmla="*/ 359450 h 1953010"/>
              <a:gd name="connsiteX2" fmla="*/ 1341798 w 1341798"/>
              <a:gd name="connsiteY2" fmla="*/ 1953010 h 19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1798" h="1953010">
                <a:moveTo>
                  <a:pt x="0" y="0"/>
                </a:moveTo>
                <a:cubicBezTo>
                  <a:pt x="439279" y="16974"/>
                  <a:pt x="878559" y="33948"/>
                  <a:pt x="1102192" y="359450"/>
                </a:cubicBezTo>
                <a:cubicBezTo>
                  <a:pt x="1325825" y="684952"/>
                  <a:pt x="1341798" y="1953010"/>
                  <a:pt x="1341798" y="1953010"/>
                </a:cubicBezTo>
              </a:path>
            </a:pathLst>
          </a:custGeom>
          <a:ln w="190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75778" y="6355573"/>
            <a:ext cx="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NULL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914843" y="6078483"/>
            <a:ext cx="0" cy="3663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4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83AE-4FDB-034D-8050-36C39A5F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4F8FF-C726-D44E-8534-465A1083D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92263"/>
            <a:ext cx="4038600" cy="3081403"/>
          </a:xfrm>
        </p:spPr>
        <p:txBody>
          <a:bodyPr/>
          <a:lstStyle/>
          <a:p>
            <a:r>
              <a:rPr lang="en-US" dirty="0"/>
              <a:t>Writing out instruction sets.</a:t>
            </a:r>
          </a:p>
          <a:p>
            <a:r>
              <a:rPr lang="en-US" dirty="0"/>
              <a:t>Literally instructs the CPU what operations to perform on sets of bytes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18AA58F-7BA5-8A4C-8AF9-8E92932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76"/>
          <a:stretch/>
        </p:blipFill>
        <p:spPr>
          <a:xfrm>
            <a:off x="4860787" y="1417637"/>
            <a:ext cx="4081103" cy="49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876146-AA36-4348-8C21-4AE23F49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“Algebraic” programming languages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48D05-C185-B14E-BBA8-438D8943D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904" y="1628384"/>
            <a:ext cx="3888895" cy="449777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High-level languages that work like algebra:</a:t>
            </a:r>
          </a:p>
          <a:p>
            <a:r>
              <a:rPr lang="en-US" sz="2800" dirty="0"/>
              <a:t>Symbols &amp; substitutions.</a:t>
            </a:r>
          </a:p>
          <a:p>
            <a:r>
              <a:rPr lang="en-US" sz="2800" dirty="0"/>
              <a:t>Expressions &amp; evaluation.</a:t>
            </a:r>
          </a:p>
          <a:p>
            <a:r>
              <a:rPr lang="en-US" sz="2800" dirty="0"/>
              <a:t>Operations and precedence (BEDMAS or PEMDAS) apply.</a:t>
            </a:r>
          </a:p>
        </p:txBody>
      </p:sp>
      <p:pic>
        <p:nvPicPr>
          <p:cNvPr id="1026" name="Picture 2" descr="Donald Knuth - Wikipedia">
            <a:extLst>
              <a:ext uri="{FF2B5EF4-FFF2-40B4-BE49-F238E27FC236}">
                <a16:creationId xmlns:a16="http://schemas.microsoft.com/office/drawing/2014/main" id="{365BD3B3-CD38-B14A-BFBB-67E32E89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8" y="1458013"/>
            <a:ext cx="4358592" cy="51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EDA33-457A-9941-9C04-AF075C961E78}"/>
              </a:ext>
            </a:extLst>
          </p:cNvPr>
          <p:cNvSpPr txBox="1"/>
          <p:nvPr/>
        </p:nvSpPr>
        <p:spPr>
          <a:xfrm>
            <a:off x="213408" y="5689849"/>
            <a:ext cx="4358591" cy="923330"/>
          </a:xfrm>
          <a:prstGeom prst="rect">
            <a:avLst/>
          </a:prstGeom>
          <a:solidFill>
            <a:schemeClr val="bg1">
              <a:alpha val="7670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Donald Knuth</a:t>
            </a:r>
            <a:endParaRPr lang="en-US" b="1" i="1" dirty="0"/>
          </a:p>
          <a:p>
            <a:r>
              <a:rPr lang="en-US" dirty="0"/>
              <a:t>Author: </a:t>
            </a:r>
            <a:r>
              <a:rPr lang="en-US" i="1" dirty="0"/>
              <a:t>The Art of Computer Programming</a:t>
            </a:r>
          </a:p>
          <a:p>
            <a:r>
              <a:rPr lang="en-US" dirty="0"/>
              <a:t>Inventor of </a:t>
            </a:r>
            <a:r>
              <a:rPr lang="en-US" dirty="0" err="1"/>
              <a:t>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8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6F50-DCC5-4143-9BC0-89B5E9BA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vs Assembly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E8786CE-D392-1941-BF22-27E7A5C49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76"/>
          <a:stretch/>
        </p:blipFill>
        <p:spPr>
          <a:xfrm>
            <a:off x="4860787" y="1417637"/>
            <a:ext cx="4081103" cy="4903649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14E8E1E-4A49-6846-93BF-680510BD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03" y="2963241"/>
            <a:ext cx="2336800" cy="2044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47179C-2630-6A4B-BCA8-C4B14191429C}"/>
              </a:ext>
            </a:extLst>
          </p:cNvPr>
          <p:cNvCxnSpPr/>
          <p:nvPr/>
        </p:nvCxnSpPr>
        <p:spPr>
          <a:xfrm>
            <a:off x="2792896" y="3518452"/>
            <a:ext cx="3130826" cy="506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0E104-5162-6244-9F80-ED2B2795C86C}"/>
              </a:ext>
            </a:extLst>
          </p:cNvPr>
          <p:cNvCxnSpPr>
            <a:cxnSpLocks/>
          </p:cNvCxnSpPr>
          <p:nvPr/>
        </p:nvCxnSpPr>
        <p:spPr>
          <a:xfrm>
            <a:off x="2812223" y="3755161"/>
            <a:ext cx="3055170" cy="429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7A3C27-8FE4-AB4B-BA1A-F3D082F7BC03}"/>
              </a:ext>
            </a:extLst>
          </p:cNvPr>
          <p:cNvCxnSpPr>
            <a:cxnSpLocks/>
          </p:cNvCxnSpPr>
          <p:nvPr/>
        </p:nvCxnSpPr>
        <p:spPr>
          <a:xfrm>
            <a:off x="2755629" y="4302038"/>
            <a:ext cx="3168093" cy="11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E97E8B-2DBB-9B42-A93A-8FB2CEB19C1B}"/>
              </a:ext>
            </a:extLst>
          </p:cNvPr>
          <p:cNvCxnSpPr>
            <a:cxnSpLocks/>
          </p:cNvCxnSpPr>
          <p:nvPr/>
        </p:nvCxnSpPr>
        <p:spPr>
          <a:xfrm>
            <a:off x="2792896" y="4302037"/>
            <a:ext cx="3196424" cy="278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EA837C-241C-2448-B95D-465510D43A58}"/>
              </a:ext>
            </a:extLst>
          </p:cNvPr>
          <p:cNvCxnSpPr>
            <a:cxnSpLocks/>
          </p:cNvCxnSpPr>
          <p:nvPr/>
        </p:nvCxnSpPr>
        <p:spPr>
          <a:xfrm>
            <a:off x="2755629" y="4702642"/>
            <a:ext cx="3168093" cy="11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DB1883-32ED-3441-92AB-6632B5CEE61F}"/>
              </a:ext>
            </a:extLst>
          </p:cNvPr>
          <p:cNvCxnSpPr>
            <a:cxnSpLocks/>
          </p:cNvCxnSpPr>
          <p:nvPr/>
        </p:nvCxnSpPr>
        <p:spPr>
          <a:xfrm>
            <a:off x="2792896" y="4702641"/>
            <a:ext cx="3130826" cy="661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546D8D-ABEF-8A43-8B1F-DDF4D41C8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32173"/>
              </p:ext>
            </p:extLst>
          </p:nvPr>
        </p:nvGraphicFramePr>
        <p:xfrm>
          <a:off x="1524000" y="1881741"/>
          <a:ext cx="6096000" cy="36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126305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333094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526613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2690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urier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auto</a:t>
                      </a:r>
                      <a:endParaRPr lang="en-GB" b="0" u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4"/>
                        </a:rPr>
                        <a:t>break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5"/>
                        </a:rPr>
                        <a:t>case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6"/>
                        </a:rPr>
                        <a:t>char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99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7"/>
                        </a:rPr>
                        <a:t>const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4"/>
                        </a:rPr>
                        <a:t>continue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5"/>
                        </a:rPr>
                        <a:t>default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8"/>
                        </a:rPr>
                        <a:t>do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05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9"/>
                        </a:rPr>
                        <a:t>double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0"/>
                        </a:rPr>
                        <a:t>else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1"/>
                        </a:rPr>
                        <a:t>enum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2"/>
                        </a:rPr>
                        <a:t>extern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57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9"/>
                        </a:rPr>
                        <a:t>float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3"/>
                        </a:rPr>
                        <a:t>for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urier" pitchFamily="2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goto</a:t>
                      </a:r>
                      <a:endParaRPr lang="en-GB" b="0" u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0"/>
                        </a:rPr>
                        <a:t>if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1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5"/>
                        </a:rPr>
                        <a:t>int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6"/>
                        </a:rPr>
                        <a:t>long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urier" pitchFamily="2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register</a:t>
                      </a:r>
                      <a:endParaRPr lang="en-GB" b="0" u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8"/>
                        </a:rPr>
                        <a:t>return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03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6"/>
                        </a:rPr>
                        <a:t>short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6"/>
                        </a:rPr>
                        <a:t>signed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9"/>
                        </a:rPr>
                        <a:t>sizeof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20"/>
                        </a:rPr>
                        <a:t>static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21"/>
                        </a:rPr>
                        <a:t>struct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5"/>
                        </a:rPr>
                        <a:t>switch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22"/>
                        </a:rPr>
                        <a:t>typedef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23"/>
                        </a:rPr>
                        <a:t>union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96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16"/>
                        </a:rPr>
                        <a:t>unsigned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24"/>
                        </a:rPr>
                        <a:t>void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ourier" pitchFamily="2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volatile</a:t>
                      </a:r>
                      <a:endParaRPr lang="en-GB" b="0" u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 u="none" strike="noStrike" dirty="0">
                          <a:solidFill>
                            <a:srgbClr val="2B6DAD"/>
                          </a:solidFill>
                          <a:effectLst/>
                          <a:latin typeface="Courier" pitchFamily="2" charset="0"/>
                          <a:hlinkClick r:id="rId8"/>
                        </a:rPr>
                        <a:t>while</a:t>
                      </a:r>
                      <a:endParaRPr lang="en-GB" b="1" u="none" dirty="0">
                        <a:effectLst/>
                        <a:latin typeface="Courier" pitchFamily="2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7943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0F719F-9C18-6043-B17C-F673F5D6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a small language</a:t>
            </a:r>
          </a:p>
        </p:txBody>
      </p:sp>
    </p:spTree>
    <p:extLst>
      <p:ext uri="{BB962C8B-B14F-4D97-AF65-F5344CB8AC3E}">
        <p14:creationId xmlns:p14="http://schemas.microsoft.com/office/powerpoint/2010/main" val="128177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use C?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Practical:</a:t>
            </a:r>
          </a:p>
          <a:p>
            <a:r>
              <a:rPr lang="en-US" sz="2800" dirty="0"/>
              <a:t>Maybe you shouldn’t</a:t>
            </a:r>
          </a:p>
          <a:p>
            <a:r>
              <a:rPr lang="en-US" sz="2800" dirty="0"/>
              <a:t>You should probably use an object-oriented compiled language (e.g. C++, Objective-C, or C#)</a:t>
            </a:r>
          </a:p>
          <a:p>
            <a:r>
              <a:rPr lang="en-US" sz="2800" dirty="0"/>
              <a:t>C is a subset of C++ or Objective-C</a:t>
            </a:r>
          </a:p>
          <a:p>
            <a:r>
              <a:rPr lang="en-US" sz="2800" dirty="0"/>
              <a:t>C’s idioms are common in other C-like languages (C#, Java etc.)</a:t>
            </a:r>
          </a:p>
          <a:p>
            <a:r>
              <a:rPr lang="en-US" sz="2800" dirty="0"/>
              <a:t>Enough to get you going, and supplies basics of a compiled language</a:t>
            </a:r>
          </a:p>
        </p:txBody>
      </p:sp>
    </p:spTree>
    <p:extLst>
      <p:ext uri="{BB962C8B-B14F-4D97-AF65-F5344CB8AC3E}">
        <p14:creationId xmlns:p14="http://schemas.microsoft.com/office/powerpoint/2010/main" val="3816876929"/>
      </p:ext>
    </p:extLst>
  </p:cSld>
  <p:clrMapOvr>
    <a:masterClrMapping/>
  </p:clrMapOvr>
</p:sld>
</file>

<file path=ppt/theme/theme1.xml><?xml version="1.0" encoding="utf-8"?>
<a:theme xmlns:a="http://schemas.openxmlformats.org/drawingml/2006/main" name="Gill Bas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Gill Basic.pot</Template>
  <TotalTime>3096</TotalTime>
  <Words>2079</Words>
  <Application>Microsoft Macintosh PowerPoint</Application>
  <PresentationFormat>On-screen Show (4:3)</PresentationFormat>
  <Paragraphs>438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Courier</vt:lpstr>
      <vt:lpstr>Gill Sans</vt:lpstr>
      <vt:lpstr>Gill Basic</vt:lpstr>
      <vt:lpstr>Introduction to Biological Data Structures and C Programming</vt:lpstr>
      <vt:lpstr>I read the news today, oh boy!</vt:lpstr>
      <vt:lpstr>Objectives</vt:lpstr>
      <vt:lpstr>PowerPoint Presentation</vt:lpstr>
      <vt:lpstr>Assembly language</vt:lpstr>
      <vt:lpstr>“Algebraic” programming languages</vt:lpstr>
      <vt:lpstr>C vs Assembly</vt:lpstr>
      <vt:lpstr>C is a small language</vt:lpstr>
      <vt:lpstr>Why use C? </vt:lpstr>
      <vt:lpstr>Why use C? </vt:lpstr>
      <vt:lpstr>Data structures in biology</vt:lpstr>
      <vt:lpstr>What is the connection between C and biological data structures?</vt:lpstr>
      <vt:lpstr>Phylogenetic trees: ‘roadmaps’ of evolution</vt:lpstr>
      <vt:lpstr>Phylogenetic analysis software written in C</vt:lpstr>
      <vt:lpstr>Things you can do with C</vt:lpstr>
      <vt:lpstr>The compiler</vt:lpstr>
      <vt:lpstr>Basic C data types</vt:lpstr>
      <vt:lpstr>1. Ancestral states and optimising data on trees</vt:lpstr>
      <vt:lpstr>Which evolved first: the swim bladder or the lung?</vt:lpstr>
      <vt:lpstr>Lungfishes</vt:lpstr>
      <vt:lpstr>PowerPoint Presentation</vt:lpstr>
      <vt:lpstr>The air-breathing fishes</vt:lpstr>
      <vt:lpstr>Which evolved first: the swim bladder or the lung?</vt:lpstr>
      <vt:lpstr>Which evolved first: the swim bladder or the lung?</vt:lpstr>
      <vt:lpstr>Part I. Parsimony (Semi-formally)</vt:lpstr>
      <vt:lpstr>PowerPoint Presentation</vt:lpstr>
      <vt:lpstr>Tree traversal</vt:lpstr>
      <vt:lpstr>Tree traversal</vt:lpstr>
      <vt:lpstr>Uppass (preorder)</vt:lpstr>
      <vt:lpstr>Downpass (postorder)</vt:lpstr>
      <vt:lpstr>2. Phylogenetic networks</vt:lpstr>
      <vt:lpstr>Fitch downpass (postorder)</vt:lpstr>
      <vt:lpstr>Tree traversal</vt:lpstr>
      <vt:lpstr>Tree traversal</vt:lpstr>
      <vt:lpstr>Uppass (preorder)</vt:lpstr>
      <vt:lpstr>Downpass (postorder)</vt:lpstr>
      <vt:lpstr>Tree traversal animation</vt:lpstr>
      <vt:lpstr>Tree traversal animation</vt:lpstr>
      <vt:lpstr>Tree traversal animation</vt:lpstr>
      <vt:lpstr>Tree traversal animation</vt:lpstr>
      <vt:lpstr>Tree traversals are used to…</vt:lpstr>
      <vt:lpstr>Tree encoding</vt:lpstr>
      <vt:lpstr>Ancestor list</vt:lpstr>
      <vt:lpstr>Edgetable (many R packages)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mbrazeau</dc:creator>
  <cp:lastModifiedBy>Brazeau, Martin D</cp:lastModifiedBy>
  <cp:revision>43</cp:revision>
  <dcterms:created xsi:type="dcterms:W3CDTF">2016-01-06T11:14:12Z</dcterms:created>
  <dcterms:modified xsi:type="dcterms:W3CDTF">2022-01-31T16:29:20Z</dcterms:modified>
</cp:coreProperties>
</file>